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1" d="100"/>
          <a:sy n="61" d="100"/>
        </p:scale>
        <p:origin x="61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03911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73787" y="1439823"/>
            <a:ext cx="7596426" cy="1906667"/>
          </a:xfrm>
          <a:prstGeom prst="rect">
            <a:avLst/>
          </a:prstGeom>
          <a:noFill/>
          <a:ln/>
        </p:spPr>
        <p:txBody>
          <a:bodyPr wrap="square" rtlCol="0" anchor="t"/>
          <a:lstStyle/>
          <a:p>
            <a:pPr marL="0" indent="0">
              <a:lnSpc>
                <a:spcPts val="7508"/>
              </a:lnSpc>
              <a:buNone/>
            </a:pPr>
            <a:r>
              <a:rPr lang="en-US" sz="6006" b="1" dirty="0">
                <a:solidFill>
                  <a:srgbClr val="000000"/>
                </a:solidFill>
                <a:latin typeface="p22-mackinac-pro" pitchFamily="34" charset="0"/>
                <a:ea typeface="p22-mackinac-pro" pitchFamily="34" charset="-122"/>
                <a:cs typeface="p22-mackinac-pro" pitchFamily="34" charset="-120"/>
              </a:rPr>
              <a:t>Introduction to MFA Management</a:t>
            </a:r>
            <a:endParaRPr lang="en-US" sz="6006" dirty="0"/>
          </a:p>
        </p:txBody>
      </p:sp>
      <p:sp>
        <p:nvSpPr>
          <p:cNvPr id="6" name="Text 2"/>
          <p:cNvSpPr/>
          <p:nvPr/>
        </p:nvSpPr>
        <p:spPr>
          <a:xfrm>
            <a:off x="773787" y="3678079"/>
            <a:ext cx="7596426" cy="2476143"/>
          </a:xfrm>
          <a:prstGeom prst="rect">
            <a:avLst/>
          </a:prstGeom>
          <a:noFill/>
          <a:ln/>
        </p:spPr>
        <p:txBody>
          <a:bodyPr wrap="square" rtlCol="0" anchor="t"/>
          <a:lstStyle/>
          <a:p>
            <a:pPr marL="0" indent="0">
              <a:lnSpc>
                <a:spcPts val="2785"/>
              </a:lnSpc>
              <a:buNone/>
            </a:pPr>
            <a:r>
              <a:rPr lang="en-US" sz="1741" dirty="0">
                <a:solidFill>
                  <a:srgbClr val="272525"/>
                </a:solidFill>
                <a:latin typeface="Eudoxus Sans" pitchFamily="34" charset="0"/>
                <a:ea typeface="Eudoxus Sans" pitchFamily="34" charset="-122"/>
                <a:cs typeface="Eudoxus Sans" pitchFamily="34" charset="-120"/>
              </a:rPr>
              <a:t>Multifactor authentication (MFA) is a critical security measure that helps protect user accounts and sensitive data from unauthorized access. Effective MFA management is essential for organizations of all sizes, as it provides an additional layer of security beyond traditional username and password credentials. In this comprehensive guide, we will explore the fundamentals of MFA, its importance, and best practices for configuring, enabling, and troubleshooting MFA for user accounts.</a:t>
            </a:r>
            <a:endParaRPr lang="en-US" sz="1741" dirty="0"/>
          </a:p>
        </p:txBody>
      </p:sp>
      <p:sp>
        <p:nvSpPr>
          <p:cNvPr id="7" name="Shape 3"/>
          <p:cNvSpPr/>
          <p:nvPr/>
        </p:nvSpPr>
        <p:spPr>
          <a:xfrm>
            <a:off x="773787" y="6419493"/>
            <a:ext cx="353735" cy="353735"/>
          </a:xfrm>
          <a:prstGeom prst="roundRect">
            <a:avLst>
              <a:gd name="adj" fmla="val 25847274"/>
            </a:avLst>
          </a:prstGeom>
          <a:noFill/>
          <a:ln w="7620">
            <a:solidFill>
              <a:srgbClr val="FFFFFF"/>
            </a:solidFill>
            <a:prstDash val="solid"/>
          </a:ln>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32458" y="857726"/>
            <a:ext cx="7451884" cy="1510903"/>
          </a:xfrm>
          <a:prstGeom prst="rect">
            <a:avLst/>
          </a:prstGeom>
          <a:noFill/>
          <a:ln/>
        </p:spPr>
        <p:txBody>
          <a:bodyPr wrap="square" rtlCol="0" anchor="t"/>
          <a:lstStyle/>
          <a:p>
            <a:pPr marL="0" indent="0">
              <a:lnSpc>
                <a:spcPts val="5948"/>
              </a:lnSpc>
              <a:buNone/>
            </a:pPr>
            <a:r>
              <a:rPr lang="en-US" sz="4759" b="1" dirty="0">
                <a:solidFill>
                  <a:srgbClr val="000000"/>
                </a:solidFill>
                <a:latin typeface="p22-mackinac-pro" pitchFamily="34" charset="0"/>
                <a:ea typeface="p22-mackinac-pro" pitchFamily="34" charset="-122"/>
                <a:cs typeface="p22-mackinac-pro" pitchFamily="34" charset="-120"/>
              </a:rPr>
              <a:t>Conclusion and Key Takeaways</a:t>
            </a:r>
            <a:endParaRPr lang="en-US" sz="4759" dirty="0"/>
          </a:p>
        </p:txBody>
      </p:sp>
      <p:sp>
        <p:nvSpPr>
          <p:cNvPr id="6" name="Text 2"/>
          <p:cNvSpPr/>
          <p:nvPr/>
        </p:nvSpPr>
        <p:spPr>
          <a:xfrm>
            <a:off x="6332458" y="2731175"/>
            <a:ext cx="7451884" cy="4640580"/>
          </a:xfrm>
          <a:prstGeom prst="rect">
            <a:avLst/>
          </a:prstGeom>
          <a:noFill/>
          <a:ln/>
        </p:spPr>
        <p:txBody>
          <a:bodyPr wrap="square" rtlCol="0" anchor="t"/>
          <a:lstStyle/>
          <a:p>
            <a:pPr marL="0" indent="0">
              <a:lnSpc>
                <a:spcPts val="3046"/>
              </a:lnSpc>
              <a:buNone/>
            </a:pPr>
            <a:r>
              <a:rPr lang="en-US" sz="1903" dirty="0">
                <a:solidFill>
                  <a:srgbClr val="272525"/>
                </a:solidFill>
                <a:latin typeface="Eudoxus Sans" pitchFamily="34" charset="0"/>
                <a:ea typeface="Eudoxus Sans" pitchFamily="34" charset="-122"/>
                <a:cs typeface="Eudoxus Sans" pitchFamily="34" charset="-120"/>
              </a:rPr>
              <a:t>In conclusion, effective MFA management is a critical component of a comprehensive cybersecurity strategy. By understanding the importance of MFA, configuring settings for users, enabling MFA for new accounts, resetting MFA for existing users, and troubleshooting related issues, organizations can significantly enhance the security of their systems and data. Furthermore, by reporting and auditing MFA usage, and implementing best practices for MFA management, organizations can ensure the long-term effectiveness and reliability of their MFA implementation. By integrating MFA with other security measures, organizations can create a robust and resilient security posture that protects against the evolving threat landscape.</a:t>
            </a:r>
            <a:endParaRPr lang="en-US" sz="1903"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14630400" cy="2160270"/>
          </a:xfrm>
          <a:prstGeom prst="rect">
            <a:avLst/>
          </a:prstGeom>
        </p:spPr>
      </p:pic>
      <p:sp>
        <p:nvSpPr>
          <p:cNvPr id="5" name="Text 1"/>
          <p:cNvSpPr/>
          <p:nvPr/>
        </p:nvSpPr>
        <p:spPr>
          <a:xfrm>
            <a:off x="2594967" y="2713553"/>
            <a:ext cx="8317825" cy="540068"/>
          </a:xfrm>
          <a:prstGeom prst="rect">
            <a:avLst/>
          </a:prstGeom>
          <a:noFill/>
          <a:ln/>
        </p:spPr>
        <p:txBody>
          <a:bodyPr wrap="none" rtlCol="0" anchor="t"/>
          <a:lstStyle/>
          <a:p>
            <a:pPr marL="0" indent="0">
              <a:lnSpc>
                <a:spcPts val="4253"/>
              </a:lnSpc>
              <a:buNone/>
            </a:pPr>
            <a:r>
              <a:rPr lang="en-US" sz="3402" b="1" dirty="0">
                <a:solidFill>
                  <a:srgbClr val="000000"/>
                </a:solidFill>
                <a:latin typeface="p22-mackinac-pro" pitchFamily="34" charset="0"/>
                <a:ea typeface="p22-mackinac-pro" pitchFamily="34" charset="-122"/>
                <a:cs typeface="p22-mackinac-pro" pitchFamily="34" charset="-120"/>
              </a:rPr>
              <a:t>Understanding MFA and Its Importance</a:t>
            </a:r>
            <a:endParaRPr lang="en-US" sz="3402" dirty="0"/>
          </a:p>
        </p:txBody>
      </p:sp>
      <p:sp>
        <p:nvSpPr>
          <p:cNvPr id="6" name="Shape 2"/>
          <p:cNvSpPr/>
          <p:nvPr/>
        </p:nvSpPr>
        <p:spPr>
          <a:xfrm>
            <a:off x="2594967" y="3707130"/>
            <a:ext cx="388739" cy="388739"/>
          </a:xfrm>
          <a:prstGeom prst="roundRect">
            <a:avLst>
              <a:gd name="adj" fmla="val 18672"/>
            </a:avLst>
          </a:prstGeom>
          <a:solidFill>
            <a:srgbClr val="CCEEFF"/>
          </a:solidFill>
          <a:ln w="7620">
            <a:solidFill>
              <a:srgbClr val="B2D4E5"/>
            </a:solidFill>
            <a:prstDash val="solid"/>
          </a:ln>
        </p:spPr>
      </p:sp>
      <p:sp>
        <p:nvSpPr>
          <p:cNvPr id="7" name="Text 3"/>
          <p:cNvSpPr/>
          <p:nvPr/>
        </p:nvSpPr>
        <p:spPr>
          <a:xfrm>
            <a:off x="2736652" y="3771900"/>
            <a:ext cx="105251" cy="259199"/>
          </a:xfrm>
          <a:prstGeom prst="rect">
            <a:avLst/>
          </a:prstGeom>
          <a:noFill/>
          <a:ln/>
        </p:spPr>
        <p:txBody>
          <a:bodyPr wrap="none" rtlCol="0" anchor="t"/>
          <a:lstStyle/>
          <a:p>
            <a:pPr marL="0" indent="0" algn="ctr">
              <a:lnSpc>
                <a:spcPts val="2041"/>
              </a:lnSpc>
              <a:buNone/>
            </a:pPr>
            <a:r>
              <a:rPr lang="en-US" sz="2041" b="1" dirty="0">
                <a:solidFill>
                  <a:srgbClr val="272525"/>
                </a:solidFill>
                <a:latin typeface="p22-mackinac-pro" pitchFamily="34" charset="0"/>
                <a:ea typeface="p22-mackinac-pro" pitchFamily="34" charset="-122"/>
                <a:cs typeface="p22-mackinac-pro" pitchFamily="34" charset="-120"/>
              </a:rPr>
              <a:t>1</a:t>
            </a:r>
            <a:endParaRPr lang="en-US" sz="2041" dirty="0"/>
          </a:p>
        </p:txBody>
      </p:sp>
      <p:sp>
        <p:nvSpPr>
          <p:cNvPr id="8" name="Text 4"/>
          <p:cNvSpPr/>
          <p:nvPr/>
        </p:nvSpPr>
        <p:spPr>
          <a:xfrm>
            <a:off x="3156466" y="3707130"/>
            <a:ext cx="2160270" cy="269915"/>
          </a:xfrm>
          <a:prstGeom prst="rect">
            <a:avLst/>
          </a:prstGeom>
          <a:noFill/>
          <a:ln/>
        </p:spPr>
        <p:txBody>
          <a:bodyPr wrap="none" rtlCol="0" anchor="t"/>
          <a:lstStyle/>
          <a:p>
            <a:pPr marL="0" indent="0">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What is MFA?</a:t>
            </a:r>
            <a:endParaRPr lang="en-US" sz="1701" dirty="0"/>
          </a:p>
        </p:txBody>
      </p:sp>
      <p:sp>
        <p:nvSpPr>
          <p:cNvPr id="9" name="Text 5"/>
          <p:cNvSpPr/>
          <p:nvPr/>
        </p:nvSpPr>
        <p:spPr>
          <a:xfrm>
            <a:off x="3156466" y="4080629"/>
            <a:ext cx="2470071" cy="3595568"/>
          </a:xfrm>
          <a:prstGeom prst="rect">
            <a:avLst/>
          </a:prstGeom>
          <a:noFill/>
          <a:ln/>
        </p:spPr>
        <p:txBody>
          <a:bodyPr wrap="square" rtlCol="0" anchor="t"/>
          <a:lstStyle/>
          <a:p>
            <a:pPr marL="0" indent="0">
              <a:lnSpc>
                <a:spcPts val="2177"/>
              </a:lnSpc>
              <a:buNone/>
            </a:pPr>
            <a:r>
              <a:rPr lang="en-US" sz="1361" dirty="0">
                <a:solidFill>
                  <a:srgbClr val="272525"/>
                </a:solidFill>
                <a:latin typeface="Eudoxus Sans" pitchFamily="34" charset="0"/>
                <a:ea typeface="Eudoxus Sans" pitchFamily="34" charset="-122"/>
                <a:cs typeface="Eudoxus Sans" pitchFamily="34" charset="-120"/>
              </a:rPr>
              <a:t>Multifactor authentication is a security method that requires users to provide two or more pieces of evidence to verify their identity before gaining access to an account or system. These factors can include something the user knows (e.g., a password), something the user has (e.g., a security token), or something the user is (e.g., a biometric such as a fingerprint).</a:t>
            </a:r>
            <a:endParaRPr lang="en-US" sz="1361" dirty="0"/>
          </a:p>
        </p:txBody>
      </p:sp>
      <p:sp>
        <p:nvSpPr>
          <p:cNvPr id="10" name="Shape 6"/>
          <p:cNvSpPr/>
          <p:nvPr/>
        </p:nvSpPr>
        <p:spPr>
          <a:xfrm>
            <a:off x="5799296" y="3707130"/>
            <a:ext cx="388739" cy="388739"/>
          </a:xfrm>
          <a:prstGeom prst="roundRect">
            <a:avLst>
              <a:gd name="adj" fmla="val 18672"/>
            </a:avLst>
          </a:prstGeom>
          <a:solidFill>
            <a:srgbClr val="CCEEFF"/>
          </a:solidFill>
          <a:ln w="7620">
            <a:solidFill>
              <a:srgbClr val="B2D4E5"/>
            </a:solidFill>
            <a:prstDash val="solid"/>
          </a:ln>
        </p:spPr>
      </p:sp>
      <p:sp>
        <p:nvSpPr>
          <p:cNvPr id="11" name="Text 7"/>
          <p:cNvSpPr/>
          <p:nvPr/>
        </p:nvSpPr>
        <p:spPr>
          <a:xfrm>
            <a:off x="5918121" y="3771900"/>
            <a:ext cx="150971" cy="259199"/>
          </a:xfrm>
          <a:prstGeom prst="rect">
            <a:avLst/>
          </a:prstGeom>
          <a:noFill/>
          <a:ln/>
        </p:spPr>
        <p:txBody>
          <a:bodyPr wrap="none" rtlCol="0" anchor="t"/>
          <a:lstStyle/>
          <a:p>
            <a:pPr marL="0" indent="0" algn="ctr">
              <a:lnSpc>
                <a:spcPts val="2041"/>
              </a:lnSpc>
              <a:buNone/>
            </a:pPr>
            <a:r>
              <a:rPr lang="en-US" sz="2041" b="1" dirty="0">
                <a:solidFill>
                  <a:srgbClr val="272525"/>
                </a:solidFill>
                <a:latin typeface="p22-mackinac-pro" pitchFamily="34" charset="0"/>
                <a:ea typeface="p22-mackinac-pro" pitchFamily="34" charset="-122"/>
                <a:cs typeface="p22-mackinac-pro" pitchFamily="34" charset="-120"/>
              </a:rPr>
              <a:t>2</a:t>
            </a:r>
            <a:endParaRPr lang="en-US" sz="2041" dirty="0"/>
          </a:p>
        </p:txBody>
      </p:sp>
      <p:sp>
        <p:nvSpPr>
          <p:cNvPr id="12" name="Text 8"/>
          <p:cNvSpPr/>
          <p:nvPr/>
        </p:nvSpPr>
        <p:spPr>
          <a:xfrm>
            <a:off x="6360795" y="3707130"/>
            <a:ext cx="2160270" cy="269915"/>
          </a:xfrm>
          <a:prstGeom prst="rect">
            <a:avLst/>
          </a:prstGeom>
          <a:noFill/>
          <a:ln/>
        </p:spPr>
        <p:txBody>
          <a:bodyPr wrap="none" rtlCol="0" anchor="t"/>
          <a:lstStyle/>
          <a:p>
            <a:pPr marL="0" indent="0">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Importance of MFA</a:t>
            </a:r>
            <a:endParaRPr lang="en-US" sz="1701" dirty="0"/>
          </a:p>
        </p:txBody>
      </p:sp>
      <p:sp>
        <p:nvSpPr>
          <p:cNvPr id="13" name="Text 9"/>
          <p:cNvSpPr/>
          <p:nvPr/>
        </p:nvSpPr>
        <p:spPr>
          <a:xfrm>
            <a:off x="6360795" y="4080629"/>
            <a:ext cx="2470071" cy="3318986"/>
          </a:xfrm>
          <a:prstGeom prst="rect">
            <a:avLst/>
          </a:prstGeom>
          <a:noFill/>
          <a:ln/>
        </p:spPr>
        <p:txBody>
          <a:bodyPr wrap="square" rtlCol="0" anchor="t"/>
          <a:lstStyle/>
          <a:p>
            <a:pPr marL="0" indent="0">
              <a:lnSpc>
                <a:spcPts val="2177"/>
              </a:lnSpc>
              <a:buNone/>
            </a:pPr>
            <a:r>
              <a:rPr lang="en-US" sz="1361" dirty="0">
                <a:solidFill>
                  <a:srgbClr val="272525"/>
                </a:solidFill>
                <a:latin typeface="Eudoxus Sans" pitchFamily="34" charset="0"/>
                <a:ea typeface="Eudoxus Sans" pitchFamily="34" charset="-122"/>
                <a:cs typeface="Eudoxus Sans" pitchFamily="34" charset="-120"/>
              </a:rPr>
              <a:t>MFA significantly enhances the security of user accounts by making it much more difficult for attackers to gain unauthorized access. Even if a user's password is compromised, the additional authentication factors provide a strong defense against unauthorized access, protecting sensitive data and critical systems.</a:t>
            </a:r>
            <a:endParaRPr lang="en-US" sz="1361" dirty="0"/>
          </a:p>
        </p:txBody>
      </p:sp>
      <p:sp>
        <p:nvSpPr>
          <p:cNvPr id="14" name="Shape 10"/>
          <p:cNvSpPr/>
          <p:nvPr/>
        </p:nvSpPr>
        <p:spPr>
          <a:xfrm>
            <a:off x="9003625" y="3707130"/>
            <a:ext cx="388739" cy="388739"/>
          </a:xfrm>
          <a:prstGeom prst="roundRect">
            <a:avLst>
              <a:gd name="adj" fmla="val 18672"/>
            </a:avLst>
          </a:prstGeom>
          <a:solidFill>
            <a:srgbClr val="CCEEFF"/>
          </a:solidFill>
          <a:ln w="7620">
            <a:solidFill>
              <a:srgbClr val="B2D4E5"/>
            </a:solidFill>
            <a:prstDash val="solid"/>
          </a:ln>
        </p:spPr>
      </p:sp>
      <p:sp>
        <p:nvSpPr>
          <p:cNvPr id="15" name="Text 11"/>
          <p:cNvSpPr/>
          <p:nvPr/>
        </p:nvSpPr>
        <p:spPr>
          <a:xfrm>
            <a:off x="9120307" y="3771900"/>
            <a:ext cx="155377" cy="259199"/>
          </a:xfrm>
          <a:prstGeom prst="rect">
            <a:avLst/>
          </a:prstGeom>
          <a:noFill/>
          <a:ln/>
        </p:spPr>
        <p:txBody>
          <a:bodyPr wrap="none" rtlCol="0" anchor="t"/>
          <a:lstStyle/>
          <a:p>
            <a:pPr marL="0" indent="0" algn="ctr">
              <a:lnSpc>
                <a:spcPts val="2041"/>
              </a:lnSpc>
              <a:buNone/>
            </a:pPr>
            <a:r>
              <a:rPr lang="en-US" sz="2041" b="1" dirty="0">
                <a:solidFill>
                  <a:srgbClr val="272525"/>
                </a:solidFill>
                <a:latin typeface="p22-mackinac-pro" pitchFamily="34" charset="0"/>
                <a:ea typeface="p22-mackinac-pro" pitchFamily="34" charset="-122"/>
                <a:cs typeface="p22-mackinac-pro" pitchFamily="34" charset="-120"/>
              </a:rPr>
              <a:t>3</a:t>
            </a:r>
            <a:endParaRPr lang="en-US" sz="2041" dirty="0"/>
          </a:p>
        </p:txBody>
      </p:sp>
      <p:sp>
        <p:nvSpPr>
          <p:cNvPr id="16" name="Text 12"/>
          <p:cNvSpPr/>
          <p:nvPr/>
        </p:nvSpPr>
        <p:spPr>
          <a:xfrm>
            <a:off x="9565124" y="3707130"/>
            <a:ext cx="2470071" cy="539829"/>
          </a:xfrm>
          <a:prstGeom prst="rect">
            <a:avLst/>
          </a:prstGeom>
          <a:noFill/>
          <a:ln/>
        </p:spPr>
        <p:txBody>
          <a:bodyPr wrap="square" rtlCol="0" anchor="t"/>
          <a:lstStyle/>
          <a:p>
            <a:pPr marL="0" indent="0">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Regulatory Requirements</a:t>
            </a:r>
            <a:endParaRPr lang="en-US" sz="1701" dirty="0"/>
          </a:p>
        </p:txBody>
      </p:sp>
      <p:sp>
        <p:nvSpPr>
          <p:cNvPr id="17" name="Text 13"/>
          <p:cNvSpPr/>
          <p:nvPr/>
        </p:nvSpPr>
        <p:spPr>
          <a:xfrm>
            <a:off x="9565124" y="4350544"/>
            <a:ext cx="2470071" cy="3042404"/>
          </a:xfrm>
          <a:prstGeom prst="rect">
            <a:avLst/>
          </a:prstGeom>
          <a:noFill/>
          <a:ln/>
        </p:spPr>
        <p:txBody>
          <a:bodyPr wrap="square" rtlCol="0" anchor="t"/>
          <a:lstStyle/>
          <a:p>
            <a:pPr marL="0" indent="0">
              <a:lnSpc>
                <a:spcPts val="2177"/>
              </a:lnSpc>
              <a:buNone/>
            </a:pPr>
            <a:r>
              <a:rPr lang="en-US" sz="1361" dirty="0">
                <a:solidFill>
                  <a:srgbClr val="272525"/>
                </a:solidFill>
                <a:latin typeface="Eudoxus Sans" pitchFamily="34" charset="0"/>
                <a:ea typeface="Eudoxus Sans" pitchFamily="34" charset="-122"/>
                <a:cs typeface="Eudoxus Sans" pitchFamily="34" charset="-120"/>
              </a:rPr>
              <a:t>Many industries and regulations, such as HIPAA, PCI-DSS, and NIST, mandate the use of MFA to protect sensitive information and prevent data breaches. Implementing and maintaining MFA is often a compliance requirement for organizations operating in these regulated environments.</a:t>
            </a:r>
            <a:endParaRPr lang="en-US" sz="136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864037" y="820341"/>
            <a:ext cx="10579179" cy="771525"/>
          </a:xfrm>
          <a:prstGeom prst="rect">
            <a:avLst/>
          </a:prstGeom>
          <a:noFill/>
          <a:ln/>
        </p:spPr>
        <p:txBody>
          <a:bodyPr wrap="none" rtlCol="0" anchor="t"/>
          <a:lstStyle/>
          <a:p>
            <a:pPr marL="0" indent="0">
              <a:lnSpc>
                <a:spcPts val="6075"/>
              </a:lnSpc>
              <a:buNone/>
            </a:pPr>
            <a:r>
              <a:rPr lang="en-US" sz="4860" b="1" dirty="0">
                <a:solidFill>
                  <a:srgbClr val="000000"/>
                </a:solidFill>
                <a:latin typeface="p22-mackinac-pro" pitchFamily="34" charset="0"/>
                <a:ea typeface="p22-mackinac-pro" pitchFamily="34" charset="-122"/>
                <a:cs typeface="p22-mackinac-pro" pitchFamily="34" charset="-120"/>
              </a:rPr>
              <a:t>Configuring MFA Settings for Users</a:t>
            </a:r>
            <a:endParaRPr lang="en-US" sz="4860" dirty="0"/>
          </a:p>
        </p:txBody>
      </p:sp>
      <p:sp>
        <p:nvSpPr>
          <p:cNvPr id="5" name="Text 2"/>
          <p:cNvSpPr/>
          <p:nvPr/>
        </p:nvSpPr>
        <p:spPr>
          <a:xfrm>
            <a:off x="864037" y="2208967"/>
            <a:ext cx="3708916" cy="385763"/>
          </a:xfrm>
          <a:prstGeom prst="rect">
            <a:avLst/>
          </a:prstGeom>
          <a:noFill/>
          <a:ln/>
        </p:spPr>
        <p:txBody>
          <a:bodyPr wrap="none" rtlCol="0" anchor="t"/>
          <a:lstStyle/>
          <a:p>
            <a:pPr marL="0" indent="0">
              <a:lnSpc>
                <a:spcPts val="3038"/>
              </a:lnSpc>
              <a:buNone/>
            </a:pPr>
            <a:r>
              <a:rPr lang="en-US" sz="2430" b="1" dirty="0">
                <a:solidFill>
                  <a:srgbClr val="000000"/>
                </a:solidFill>
                <a:latin typeface="p22-mackinac-pro" pitchFamily="34" charset="0"/>
                <a:ea typeface="p22-mackinac-pro" pitchFamily="34" charset="-122"/>
                <a:cs typeface="p22-mackinac-pro" pitchFamily="34" charset="-120"/>
              </a:rPr>
              <a:t>Authentication Methods</a:t>
            </a:r>
            <a:endParaRPr lang="en-US" sz="2430" dirty="0"/>
          </a:p>
        </p:txBody>
      </p:sp>
      <p:sp>
        <p:nvSpPr>
          <p:cNvPr id="6" name="Text 3"/>
          <p:cNvSpPr/>
          <p:nvPr/>
        </p:nvSpPr>
        <p:spPr>
          <a:xfrm>
            <a:off x="864037" y="2841546"/>
            <a:ext cx="3898821" cy="4345543"/>
          </a:xfrm>
          <a:prstGeom prst="rect">
            <a:avLst/>
          </a:prstGeom>
          <a:noFill/>
          <a:ln/>
        </p:spPr>
        <p:txBody>
          <a:bodyPr wrap="square" rtlCol="0" anchor="t"/>
          <a:lstStyle/>
          <a:p>
            <a:pPr marL="0" indent="0">
              <a:lnSpc>
                <a:spcPts val="3110"/>
              </a:lnSpc>
              <a:buNone/>
            </a:pPr>
            <a:r>
              <a:rPr lang="en-US" sz="1944" dirty="0">
                <a:solidFill>
                  <a:srgbClr val="272525"/>
                </a:solidFill>
                <a:latin typeface="Eudoxus Sans" pitchFamily="34" charset="0"/>
                <a:ea typeface="Eudoxus Sans" pitchFamily="34" charset="-122"/>
                <a:cs typeface="Eudoxus Sans" pitchFamily="34" charset="-120"/>
              </a:rPr>
              <a:t>MFA can be implemented using a variety of authentication methods, including SMS, email, mobile app authenticators, hardware security tokens, and biometrics. The choice of method should be based on the organization's security requirements, user preferences, and the availability of supporting technologies.</a:t>
            </a:r>
            <a:endParaRPr lang="en-US" sz="1944" dirty="0"/>
          </a:p>
        </p:txBody>
      </p:sp>
      <p:sp>
        <p:nvSpPr>
          <p:cNvPr id="7" name="Text 4"/>
          <p:cNvSpPr/>
          <p:nvPr/>
        </p:nvSpPr>
        <p:spPr>
          <a:xfrm>
            <a:off x="5372695" y="2208967"/>
            <a:ext cx="3122890" cy="385763"/>
          </a:xfrm>
          <a:prstGeom prst="rect">
            <a:avLst/>
          </a:prstGeom>
          <a:noFill/>
          <a:ln/>
        </p:spPr>
        <p:txBody>
          <a:bodyPr wrap="none" rtlCol="0" anchor="t"/>
          <a:lstStyle/>
          <a:p>
            <a:pPr marL="0" indent="0">
              <a:lnSpc>
                <a:spcPts val="3038"/>
              </a:lnSpc>
              <a:buNone/>
            </a:pPr>
            <a:r>
              <a:rPr lang="en-US" sz="2430" b="1" dirty="0">
                <a:solidFill>
                  <a:srgbClr val="000000"/>
                </a:solidFill>
                <a:latin typeface="p22-mackinac-pro" pitchFamily="34" charset="0"/>
                <a:ea typeface="p22-mackinac-pro" pitchFamily="34" charset="-122"/>
                <a:cs typeface="p22-mackinac-pro" pitchFamily="34" charset="-120"/>
              </a:rPr>
              <a:t>Policy Configuration</a:t>
            </a:r>
            <a:endParaRPr lang="en-US" sz="2430" dirty="0"/>
          </a:p>
        </p:txBody>
      </p:sp>
      <p:sp>
        <p:nvSpPr>
          <p:cNvPr id="8" name="Text 5"/>
          <p:cNvSpPr/>
          <p:nvPr/>
        </p:nvSpPr>
        <p:spPr>
          <a:xfrm>
            <a:off x="5372695" y="2841546"/>
            <a:ext cx="3898821" cy="3950494"/>
          </a:xfrm>
          <a:prstGeom prst="rect">
            <a:avLst/>
          </a:prstGeom>
          <a:noFill/>
          <a:ln/>
        </p:spPr>
        <p:txBody>
          <a:bodyPr wrap="square" rtlCol="0" anchor="t"/>
          <a:lstStyle/>
          <a:p>
            <a:pPr marL="0" indent="0">
              <a:lnSpc>
                <a:spcPts val="3110"/>
              </a:lnSpc>
              <a:buNone/>
            </a:pPr>
            <a:r>
              <a:rPr lang="en-US" sz="1944" dirty="0">
                <a:solidFill>
                  <a:srgbClr val="272525"/>
                </a:solidFill>
                <a:latin typeface="Eudoxus Sans" pitchFamily="34" charset="0"/>
                <a:ea typeface="Eudoxus Sans" pitchFamily="34" charset="-122"/>
                <a:cs typeface="Eudoxus Sans" pitchFamily="34" charset="-120"/>
              </a:rPr>
              <a:t>Organizations should develop and enforce clear MFA policies that define the authentication methods allowed, the conditions for MFA enforcement (e.g., high-risk transactions, remote access), and the procedures for managing MFA-related tasks such as enrollment, reset, and troubleshooting.</a:t>
            </a:r>
            <a:endParaRPr lang="en-US" sz="1944" dirty="0"/>
          </a:p>
        </p:txBody>
      </p:sp>
      <p:sp>
        <p:nvSpPr>
          <p:cNvPr id="9" name="Text 6"/>
          <p:cNvSpPr/>
          <p:nvPr/>
        </p:nvSpPr>
        <p:spPr>
          <a:xfrm>
            <a:off x="9881354" y="2208967"/>
            <a:ext cx="3086100" cy="385763"/>
          </a:xfrm>
          <a:prstGeom prst="rect">
            <a:avLst/>
          </a:prstGeom>
          <a:noFill/>
          <a:ln/>
        </p:spPr>
        <p:txBody>
          <a:bodyPr wrap="none" rtlCol="0" anchor="t"/>
          <a:lstStyle/>
          <a:p>
            <a:pPr marL="0" indent="0">
              <a:lnSpc>
                <a:spcPts val="3038"/>
              </a:lnSpc>
              <a:buNone/>
            </a:pPr>
            <a:r>
              <a:rPr lang="en-US" sz="2430" b="1" dirty="0">
                <a:solidFill>
                  <a:srgbClr val="000000"/>
                </a:solidFill>
                <a:latin typeface="p22-mackinac-pro" pitchFamily="34" charset="0"/>
                <a:ea typeface="p22-mackinac-pro" pitchFamily="34" charset="-122"/>
                <a:cs typeface="p22-mackinac-pro" pitchFamily="34" charset="-120"/>
              </a:rPr>
              <a:t>User Enrollment</a:t>
            </a:r>
            <a:endParaRPr lang="en-US" sz="2430" dirty="0"/>
          </a:p>
        </p:txBody>
      </p:sp>
      <p:sp>
        <p:nvSpPr>
          <p:cNvPr id="10" name="Text 7"/>
          <p:cNvSpPr/>
          <p:nvPr/>
        </p:nvSpPr>
        <p:spPr>
          <a:xfrm>
            <a:off x="9881354" y="2841546"/>
            <a:ext cx="3898821" cy="3555444"/>
          </a:xfrm>
          <a:prstGeom prst="rect">
            <a:avLst/>
          </a:prstGeom>
          <a:noFill/>
          <a:ln/>
        </p:spPr>
        <p:txBody>
          <a:bodyPr wrap="square" rtlCol="0" anchor="t"/>
          <a:lstStyle/>
          <a:p>
            <a:pPr marL="0" indent="0">
              <a:lnSpc>
                <a:spcPts val="3110"/>
              </a:lnSpc>
              <a:buNone/>
            </a:pPr>
            <a:r>
              <a:rPr lang="en-US" sz="1944" dirty="0">
                <a:solidFill>
                  <a:srgbClr val="272525"/>
                </a:solidFill>
                <a:latin typeface="Eudoxus Sans" pitchFamily="34" charset="0"/>
                <a:ea typeface="Eudoxus Sans" pitchFamily="34" charset="-122"/>
                <a:cs typeface="Eudoxus Sans" pitchFamily="34" charset="-120"/>
              </a:rPr>
              <a:t>The MFA enrollment process should be simple and intuitive for users, guiding them through the set-up of their preferred authentication methods. Comprehensive documentation and training resources can help ensure a smooth user experience and increase MFA adoption.</a:t>
            </a:r>
            <a:endParaRPr lang="en-US" sz="1944"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091238" y="666036"/>
            <a:ext cx="7853958" cy="540068"/>
          </a:xfrm>
          <a:prstGeom prst="rect">
            <a:avLst/>
          </a:prstGeom>
          <a:noFill/>
          <a:ln/>
        </p:spPr>
        <p:txBody>
          <a:bodyPr wrap="none" rtlCol="0" anchor="t"/>
          <a:lstStyle/>
          <a:p>
            <a:pPr marL="0" indent="0">
              <a:lnSpc>
                <a:spcPts val="4253"/>
              </a:lnSpc>
              <a:buNone/>
            </a:pPr>
            <a:r>
              <a:rPr lang="en-US" sz="3402" b="1" dirty="0">
                <a:solidFill>
                  <a:srgbClr val="000000"/>
                </a:solidFill>
                <a:latin typeface="p22-mackinac-pro" pitchFamily="34" charset="0"/>
                <a:ea typeface="p22-mackinac-pro" pitchFamily="34" charset="-122"/>
                <a:cs typeface="p22-mackinac-pro" pitchFamily="34" charset="-120"/>
              </a:rPr>
              <a:t>Enabling MFA for New User Accounts</a:t>
            </a:r>
            <a:endParaRPr lang="en-US" sz="3402" dirty="0"/>
          </a:p>
        </p:txBody>
      </p:sp>
      <p:sp>
        <p:nvSpPr>
          <p:cNvPr id="6" name="Shape 2"/>
          <p:cNvSpPr/>
          <p:nvPr/>
        </p:nvSpPr>
        <p:spPr>
          <a:xfrm>
            <a:off x="6339721" y="1465302"/>
            <a:ext cx="21550" cy="6098143"/>
          </a:xfrm>
          <a:prstGeom prst="roundRect">
            <a:avLst>
              <a:gd name="adj" fmla="val 336822"/>
            </a:avLst>
          </a:prstGeom>
          <a:solidFill>
            <a:srgbClr val="B2D4E5"/>
          </a:solidFill>
          <a:ln/>
        </p:spPr>
      </p:sp>
      <p:sp>
        <p:nvSpPr>
          <p:cNvPr id="7" name="Shape 3"/>
          <p:cNvSpPr/>
          <p:nvPr/>
        </p:nvSpPr>
        <p:spPr>
          <a:xfrm>
            <a:off x="6544806" y="1843147"/>
            <a:ext cx="604837" cy="21550"/>
          </a:xfrm>
          <a:prstGeom prst="roundRect">
            <a:avLst>
              <a:gd name="adj" fmla="val 336822"/>
            </a:avLst>
          </a:prstGeom>
          <a:solidFill>
            <a:srgbClr val="B2D4E5"/>
          </a:solidFill>
          <a:ln/>
        </p:spPr>
      </p:sp>
      <p:sp>
        <p:nvSpPr>
          <p:cNvPr id="8" name="Shape 4"/>
          <p:cNvSpPr/>
          <p:nvPr/>
        </p:nvSpPr>
        <p:spPr>
          <a:xfrm>
            <a:off x="6156067" y="1659612"/>
            <a:ext cx="388739" cy="388739"/>
          </a:xfrm>
          <a:prstGeom prst="roundRect">
            <a:avLst>
              <a:gd name="adj" fmla="val 18672"/>
            </a:avLst>
          </a:prstGeom>
          <a:solidFill>
            <a:srgbClr val="CCEEFF"/>
          </a:solidFill>
          <a:ln w="7620">
            <a:solidFill>
              <a:srgbClr val="B2D4E5"/>
            </a:solidFill>
            <a:prstDash val="solid"/>
          </a:ln>
        </p:spPr>
      </p:sp>
      <p:sp>
        <p:nvSpPr>
          <p:cNvPr id="9" name="Text 5"/>
          <p:cNvSpPr/>
          <p:nvPr/>
        </p:nvSpPr>
        <p:spPr>
          <a:xfrm>
            <a:off x="6297751" y="1724382"/>
            <a:ext cx="105251" cy="259199"/>
          </a:xfrm>
          <a:prstGeom prst="rect">
            <a:avLst/>
          </a:prstGeom>
          <a:noFill/>
          <a:ln/>
        </p:spPr>
        <p:txBody>
          <a:bodyPr wrap="none" rtlCol="0" anchor="t"/>
          <a:lstStyle/>
          <a:p>
            <a:pPr marL="0" indent="0" algn="ctr">
              <a:lnSpc>
                <a:spcPts val="2041"/>
              </a:lnSpc>
              <a:buNone/>
            </a:pPr>
            <a:r>
              <a:rPr lang="en-US" sz="2041" b="1" dirty="0">
                <a:solidFill>
                  <a:srgbClr val="272525"/>
                </a:solidFill>
                <a:latin typeface="p22-mackinac-pro" pitchFamily="34" charset="0"/>
                <a:ea typeface="p22-mackinac-pro" pitchFamily="34" charset="-122"/>
                <a:cs typeface="p22-mackinac-pro" pitchFamily="34" charset="-120"/>
              </a:rPr>
              <a:t>1</a:t>
            </a:r>
            <a:endParaRPr lang="en-US" sz="2041" dirty="0"/>
          </a:p>
        </p:txBody>
      </p:sp>
      <p:sp>
        <p:nvSpPr>
          <p:cNvPr id="10" name="Text 6"/>
          <p:cNvSpPr/>
          <p:nvPr/>
        </p:nvSpPr>
        <p:spPr>
          <a:xfrm>
            <a:off x="7300913" y="1638062"/>
            <a:ext cx="2160270" cy="269915"/>
          </a:xfrm>
          <a:prstGeom prst="rect">
            <a:avLst/>
          </a:prstGeom>
          <a:noFill/>
          <a:ln/>
        </p:spPr>
        <p:txBody>
          <a:bodyPr wrap="none" rtlCol="0" anchor="t"/>
          <a:lstStyle/>
          <a:p>
            <a:pPr marL="0" indent="0" algn="l">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Account Creation</a:t>
            </a:r>
            <a:endParaRPr lang="en-US" sz="1701" dirty="0"/>
          </a:p>
        </p:txBody>
      </p:sp>
      <p:sp>
        <p:nvSpPr>
          <p:cNvPr id="11" name="Text 7"/>
          <p:cNvSpPr/>
          <p:nvPr/>
        </p:nvSpPr>
        <p:spPr>
          <a:xfrm>
            <a:off x="7300913" y="2011561"/>
            <a:ext cx="6724650" cy="1106329"/>
          </a:xfrm>
          <a:prstGeom prst="rect">
            <a:avLst/>
          </a:prstGeom>
          <a:noFill/>
          <a:ln/>
        </p:spPr>
        <p:txBody>
          <a:bodyPr wrap="square" rtlCol="0" anchor="t"/>
          <a:lstStyle/>
          <a:p>
            <a:pPr marL="0" indent="0" algn="l">
              <a:lnSpc>
                <a:spcPts val="2177"/>
              </a:lnSpc>
              <a:buNone/>
            </a:pPr>
            <a:r>
              <a:rPr lang="en-US" sz="1361" dirty="0">
                <a:solidFill>
                  <a:srgbClr val="272525"/>
                </a:solidFill>
                <a:latin typeface="Eudoxus Sans" pitchFamily="34" charset="0"/>
                <a:ea typeface="Eudoxus Sans" pitchFamily="34" charset="-122"/>
                <a:cs typeface="Eudoxus Sans" pitchFamily="34" charset="-120"/>
              </a:rPr>
              <a:t>When a new user account is created, the MFA enrollment process should be seamlessly integrated into the onboarding workflow. This ensures that MFA is enabled for the account from the very beginning, providing immediate protection for the user's access to the organization's systems and data.</a:t>
            </a:r>
            <a:endParaRPr lang="en-US" sz="1361" dirty="0"/>
          </a:p>
        </p:txBody>
      </p:sp>
      <p:sp>
        <p:nvSpPr>
          <p:cNvPr id="12" name="Shape 8"/>
          <p:cNvSpPr/>
          <p:nvPr/>
        </p:nvSpPr>
        <p:spPr>
          <a:xfrm>
            <a:off x="6544806" y="3841254"/>
            <a:ext cx="604837" cy="21550"/>
          </a:xfrm>
          <a:prstGeom prst="roundRect">
            <a:avLst>
              <a:gd name="adj" fmla="val 336822"/>
            </a:avLst>
          </a:prstGeom>
          <a:solidFill>
            <a:srgbClr val="B2D4E5"/>
          </a:solidFill>
          <a:ln/>
        </p:spPr>
      </p:sp>
      <p:sp>
        <p:nvSpPr>
          <p:cNvPr id="13" name="Shape 9"/>
          <p:cNvSpPr/>
          <p:nvPr/>
        </p:nvSpPr>
        <p:spPr>
          <a:xfrm>
            <a:off x="6156067" y="3657719"/>
            <a:ext cx="388739" cy="388739"/>
          </a:xfrm>
          <a:prstGeom prst="roundRect">
            <a:avLst>
              <a:gd name="adj" fmla="val 18672"/>
            </a:avLst>
          </a:prstGeom>
          <a:solidFill>
            <a:srgbClr val="CCEEFF"/>
          </a:solidFill>
          <a:ln w="7620">
            <a:solidFill>
              <a:srgbClr val="B2D4E5"/>
            </a:solidFill>
            <a:prstDash val="solid"/>
          </a:ln>
        </p:spPr>
      </p:sp>
      <p:sp>
        <p:nvSpPr>
          <p:cNvPr id="14" name="Text 10"/>
          <p:cNvSpPr/>
          <p:nvPr/>
        </p:nvSpPr>
        <p:spPr>
          <a:xfrm>
            <a:off x="6274891" y="3722489"/>
            <a:ext cx="150971" cy="259199"/>
          </a:xfrm>
          <a:prstGeom prst="rect">
            <a:avLst/>
          </a:prstGeom>
          <a:noFill/>
          <a:ln/>
        </p:spPr>
        <p:txBody>
          <a:bodyPr wrap="none" rtlCol="0" anchor="t"/>
          <a:lstStyle/>
          <a:p>
            <a:pPr marL="0" indent="0" algn="ctr">
              <a:lnSpc>
                <a:spcPts val="2041"/>
              </a:lnSpc>
              <a:buNone/>
            </a:pPr>
            <a:r>
              <a:rPr lang="en-US" sz="2041" b="1" dirty="0">
                <a:solidFill>
                  <a:srgbClr val="272525"/>
                </a:solidFill>
                <a:latin typeface="p22-mackinac-pro" pitchFamily="34" charset="0"/>
                <a:ea typeface="p22-mackinac-pro" pitchFamily="34" charset="-122"/>
                <a:cs typeface="p22-mackinac-pro" pitchFamily="34" charset="-120"/>
              </a:rPr>
              <a:t>2</a:t>
            </a:r>
            <a:endParaRPr lang="en-US" sz="2041" dirty="0"/>
          </a:p>
        </p:txBody>
      </p:sp>
      <p:sp>
        <p:nvSpPr>
          <p:cNvPr id="15" name="Text 11"/>
          <p:cNvSpPr/>
          <p:nvPr/>
        </p:nvSpPr>
        <p:spPr>
          <a:xfrm>
            <a:off x="7300913" y="3636169"/>
            <a:ext cx="3523536" cy="269915"/>
          </a:xfrm>
          <a:prstGeom prst="rect">
            <a:avLst/>
          </a:prstGeom>
          <a:noFill/>
          <a:ln/>
        </p:spPr>
        <p:txBody>
          <a:bodyPr wrap="none" rtlCol="0" anchor="t"/>
          <a:lstStyle/>
          <a:p>
            <a:pPr marL="0" indent="0" algn="l">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Authentication Method Selection</a:t>
            </a:r>
            <a:endParaRPr lang="en-US" sz="1701" dirty="0"/>
          </a:p>
        </p:txBody>
      </p:sp>
      <p:sp>
        <p:nvSpPr>
          <p:cNvPr id="16" name="Text 12"/>
          <p:cNvSpPr/>
          <p:nvPr/>
        </p:nvSpPr>
        <p:spPr>
          <a:xfrm>
            <a:off x="7300913" y="4009668"/>
            <a:ext cx="6724650" cy="1106329"/>
          </a:xfrm>
          <a:prstGeom prst="rect">
            <a:avLst/>
          </a:prstGeom>
          <a:noFill/>
          <a:ln/>
        </p:spPr>
        <p:txBody>
          <a:bodyPr wrap="square" rtlCol="0" anchor="t"/>
          <a:lstStyle/>
          <a:p>
            <a:pPr marL="0" indent="0" algn="l">
              <a:lnSpc>
                <a:spcPts val="2177"/>
              </a:lnSpc>
              <a:buNone/>
            </a:pPr>
            <a:r>
              <a:rPr lang="en-US" sz="1361" dirty="0">
                <a:solidFill>
                  <a:srgbClr val="272525"/>
                </a:solidFill>
                <a:latin typeface="Eudoxus Sans" pitchFamily="34" charset="0"/>
                <a:ea typeface="Eudoxus Sans" pitchFamily="34" charset="-122"/>
                <a:cs typeface="Eudoxus Sans" pitchFamily="34" charset="-120"/>
              </a:rPr>
              <a:t>During the account creation process, new users should be prompted to select their preferred MFA authentication method, such as SMS, mobile app, or hardware token. This allows them to choose the option that best fits their needs and devices, increasing the likelihood of MFA adoption and usage.</a:t>
            </a:r>
            <a:endParaRPr lang="en-US" sz="1361" dirty="0"/>
          </a:p>
        </p:txBody>
      </p:sp>
      <p:sp>
        <p:nvSpPr>
          <p:cNvPr id="17" name="Shape 13"/>
          <p:cNvSpPr/>
          <p:nvPr/>
        </p:nvSpPr>
        <p:spPr>
          <a:xfrm>
            <a:off x="6544806" y="5839361"/>
            <a:ext cx="604837" cy="21550"/>
          </a:xfrm>
          <a:prstGeom prst="roundRect">
            <a:avLst>
              <a:gd name="adj" fmla="val 336822"/>
            </a:avLst>
          </a:prstGeom>
          <a:solidFill>
            <a:srgbClr val="B2D4E5"/>
          </a:solidFill>
          <a:ln/>
        </p:spPr>
      </p:sp>
      <p:sp>
        <p:nvSpPr>
          <p:cNvPr id="18" name="Shape 14"/>
          <p:cNvSpPr/>
          <p:nvPr/>
        </p:nvSpPr>
        <p:spPr>
          <a:xfrm>
            <a:off x="6156067" y="5655826"/>
            <a:ext cx="388739" cy="388739"/>
          </a:xfrm>
          <a:prstGeom prst="roundRect">
            <a:avLst>
              <a:gd name="adj" fmla="val 18672"/>
            </a:avLst>
          </a:prstGeom>
          <a:solidFill>
            <a:srgbClr val="CCEEFF"/>
          </a:solidFill>
          <a:ln w="7620">
            <a:solidFill>
              <a:srgbClr val="B2D4E5"/>
            </a:solidFill>
            <a:prstDash val="solid"/>
          </a:ln>
        </p:spPr>
      </p:sp>
      <p:sp>
        <p:nvSpPr>
          <p:cNvPr id="19" name="Text 15"/>
          <p:cNvSpPr/>
          <p:nvPr/>
        </p:nvSpPr>
        <p:spPr>
          <a:xfrm>
            <a:off x="6272748" y="5720596"/>
            <a:ext cx="155377" cy="259199"/>
          </a:xfrm>
          <a:prstGeom prst="rect">
            <a:avLst/>
          </a:prstGeom>
          <a:noFill/>
          <a:ln/>
        </p:spPr>
        <p:txBody>
          <a:bodyPr wrap="none" rtlCol="0" anchor="t"/>
          <a:lstStyle/>
          <a:p>
            <a:pPr marL="0" indent="0" algn="ctr">
              <a:lnSpc>
                <a:spcPts val="2041"/>
              </a:lnSpc>
              <a:buNone/>
            </a:pPr>
            <a:r>
              <a:rPr lang="en-US" sz="2041" b="1" dirty="0">
                <a:solidFill>
                  <a:srgbClr val="272525"/>
                </a:solidFill>
                <a:latin typeface="p22-mackinac-pro" pitchFamily="34" charset="0"/>
                <a:ea typeface="p22-mackinac-pro" pitchFamily="34" charset="-122"/>
                <a:cs typeface="p22-mackinac-pro" pitchFamily="34" charset="-120"/>
              </a:rPr>
              <a:t>3</a:t>
            </a:r>
            <a:endParaRPr lang="en-US" sz="2041" dirty="0"/>
          </a:p>
        </p:txBody>
      </p:sp>
      <p:sp>
        <p:nvSpPr>
          <p:cNvPr id="20" name="Text 16"/>
          <p:cNvSpPr/>
          <p:nvPr/>
        </p:nvSpPr>
        <p:spPr>
          <a:xfrm>
            <a:off x="7300913" y="5634276"/>
            <a:ext cx="2962870" cy="269915"/>
          </a:xfrm>
          <a:prstGeom prst="rect">
            <a:avLst/>
          </a:prstGeom>
          <a:noFill/>
          <a:ln/>
        </p:spPr>
        <p:txBody>
          <a:bodyPr wrap="none" rtlCol="0" anchor="t"/>
          <a:lstStyle/>
          <a:p>
            <a:pPr marL="0" indent="0" algn="l">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Verification and Enrollment</a:t>
            </a:r>
            <a:endParaRPr lang="en-US" sz="1701" dirty="0"/>
          </a:p>
        </p:txBody>
      </p:sp>
      <p:sp>
        <p:nvSpPr>
          <p:cNvPr id="21" name="Text 17"/>
          <p:cNvSpPr/>
          <p:nvPr/>
        </p:nvSpPr>
        <p:spPr>
          <a:xfrm>
            <a:off x="7300913" y="6007775"/>
            <a:ext cx="6724650" cy="1382911"/>
          </a:xfrm>
          <a:prstGeom prst="rect">
            <a:avLst/>
          </a:prstGeom>
          <a:noFill/>
          <a:ln/>
        </p:spPr>
        <p:txBody>
          <a:bodyPr wrap="square" rtlCol="0" anchor="t"/>
          <a:lstStyle/>
          <a:p>
            <a:pPr marL="0" indent="0" algn="l">
              <a:lnSpc>
                <a:spcPts val="2177"/>
              </a:lnSpc>
              <a:buNone/>
            </a:pPr>
            <a:r>
              <a:rPr lang="en-US" sz="1361" dirty="0">
                <a:solidFill>
                  <a:srgbClr val="272525"/>
                </a:solidFill>
                <a:latin typeface="Eudoxus Sans" pitchFamily="34" charset="0"/>
                <a:ea typeface="Eudoxus Sans" pitchFamily="34" charset="-122"/>
                <a:cs typeface="Eudoxus Sans" pitchFamily="34" charset="-120"/>
              </a:rPr>
              <a:t>After selecting their authentication method, new users should be guided through the enrollment process, which may involve steps such as verifying their phone number, downloading an authenticator app, or activating a hardware token. This ensures that the MFA setup is completed correctly and the user is ready to access the organization's resources securely.</a:t>
            </a:r>
            <a:endParaRPr lang="en-US" sz="136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423321"/>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14630400" cy="2160270"/>
          </a:xfrm>
          <a:prstGeom prst="rect">
            <a:avLst/>
          </a:prstGeom>
        </p:spPr>
      </p:pic>
      <p:sp>
        <p:nvSpPr>
          <p:cNvPr id="5" name="Text 1"/>
          <p:cNvSpPr/>
          <p:nvPr/>
        </p:nvSpPr>
        <p:spPr>
          <a:xfrm>
            <a:off x="2594967" y="2635448"/>
            <a:ext cx="6873359" cy="540068"/>
          </a:xfrm>
          <a:prstGeom prst="rect">
            <a:avLst/>
          </a:prstGeom>
          <a:noFill/>
          <a:ln/>
        </p:spPr>
        <p:txBody>
          <a:bodyPr wrap="none" rtlCol="0" anchor="t"/>
          <a:lstStyle/>
          <a:p>
            <a:pPr marL="0" indent="0">
              <a:lnSpc>
                <a:spcPts val="4253"/>
              </a:lnSpc>
              <a:buNone/>
            </a:pPr>
            <a:r>
              <a:rPr lang="en-US" sz="3402" b="1" dirty="0">
                <a:solidFill>
                  <a:srgbClr val="000000"/>
                </a:solidFill>
                <a:latin typeface="p22-mackinac-pro" pitchFamily="34" charset="0"/>
                <a:ea typeface="p22-mackinac-pro" pitchFamily="34" charset="-122"/>
                <a:cs typeface="p22-mackinac-pro" pitchFamily="34" charset="-120"/>
              </a:rPr>
              <a:t>Resetting MFA for Existing Users</a:t>
            </a:r>
            <a:endParaRPr lang="en-US" sz="3402" dirty="0"/>
          </a:p>
        </p:txBody>
      </p:sp>
      <p:sp>
        <p:nvSpPr>
          <p:cNvPr id="6" name="Shape 2"/>
          <p:cNvSpPr/>
          <p:nvPr/>
        </p:nvSpPr>
        <p:spPr>
          <a:xfrm>
            <a:off x="2594967" y="3434715"/>
            <a:ext cx="4633793" cy="2670334"/>
          </a:xfrm>
          <a:prstGeom prst="roundRect">
            <a:avLst>
              <a:gd name="adj" fmla="val 2718"/>
            </a:avLst>
          </a:prstGeom>
          <a:solidFill>
            <a:srgbClr val="CCEEFF"/>
          </a:solidFill>
          <a:ln w="7620">
            <a:solidFill>
              <a:srgbClr val="B2D4E5"/>
            </a:solidFill>
            <a:prstDash val="solid"/>
          </a:ln>
        </p:spPr>
      </p:sp>
      <p:sp>
        <p:nvSpPr>
          <p:cNvPr id="7" name="Text 3"/>
          <p:cNvSpPr/>
          <p:nvPr/>
        </p:nvSpPr>
        <p:spPr>
          <a:xfrm>
            <a:off x="2775347" y="3615095"/>
            <a:ext cx="3528536" cy="269915"/>
          </a:xfrm>
          <a:prstGeom prst="rect">
            <a:avLst/>
          </a:prstGeom>
          <a:noFill/>
          <a:ln/>
        </p:spPr>
        <p:txBody>
          <a:bodyPr wrap="none" rtlCol="0" anchor="t"/>
          <a:lstStyle/>
          <a:p>
            <a:pPr marL="0" indent="0">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Forgotten Authentication Factors</a:t>
            </a:r>
            <a:endParaRPr lang="en-US" sz="1701" dirty="0"/>
          </a:p>
        </p:txBody>
      </p:sp>
      <p:sp>
        <p:nvSpPr>
          <p:cNvPr id="8" name="Text 4"/>
          <p:cNvSpPr/>
          <p:nvPr/>
        </p:nvSpPr>
        <p:spPr>
          <a:xfrm>
            <a:off x="2775347" y="3988594"/>
            <a:ext cx="4273034" cy="1936075"/>
          </a:xfrm>
          <a:prstGeom prst="rect">
            <a:avLst/>
          </a:prstGeom>
          <a:noFill/>
          <a:ln/>
        </p:spPr>
        <p:txBody>
          <a:bodyPr wrap="square" rtlCol="0" anchor="t"/>
          <a:lstStyle/>
          <a:p>
            <a:pPr marL="0" indent="0">
              <a:lnSpc>
                <a:spcPts val="2177"/>
              </a:lnSpc>
              <a:buNone/>
            </a:pPr>
            <a:r>
              <a:rPr lang="en-US" sz="1361" dirty="0">
                <a:solidFill>
                  <a:srgbClr val="272525"/>
                </a:solidFill>
                <a:latin typeface="Eudoxus Sans" pitchFamily="34" charset="0"/>
                <a:ea typeface="Eudoxus Sans" pitchFamily="34" charset="-122"/>
                <a:cs typeface="Eudoxus Sans" pitchFamily="34" charset="-120"/>
              </a:rPr>
              <a:t>Over time, users may lose or forget their MFA authentication factors, such as a security token or the login credentials for their authenticator app. Providing a secure and efficient process for resetting these factors is crucial to ensure users can regain access to their accounts without compromising security.</a:t>
            </a:r>
            <a:endParaRPr lang="en-US" sz="1361" dirty="0"/>
          </a:p>
        </p:txBody>
      </p:sp>
      <p:sp>
        <p:nvSpPr>
          <p:cNvPr id="9" name="Shape 5"/>
          <p:cNvSpPr/>
          <p:nvPr/>
        </p:nvSpPr>
        <p:spPr>
          <a:xfrm>
            <a:off x="7401520" y="3434715"/>
            <a:ext cx="4633793" cy="2670334"/>
          </a:xfrm>
          <a:prstGeom prst="roundRect">
            <a:avLst>
              <a:gd name="adj" fmla="val 2718"/>
            </a:avLst>
          </a:prstGeom>
          <a:solidFill>
            <a:srgbClr val="CCEEFF"/>
          </a:solidFill>
          <a:ln w="7620">
            <a:solidFill>
              <a:srgbClr val="B2D4E5"/>
            </a:solidFill>
            <a:prstDash val="solid"/>
          </a:ln>
        </p:spPr>
      </p:sp>
      <p:sp>
        <p:nvSpPr>
          <p:cNvPr id="10" name="Text 6"/>
          <p:cNvSpPr/>
          <p:nvPr/>
        </p:nvSpPr>
        <p:spPr>
          <a:xfrm>
            <a:off x="7581900" y="3615095"/>
            <a:ext cx="3467814" cy="269915"/>
          </a:xfrm>
          <a:prstGeom prst="rect">
            <a:avLst/>
          </a:prstGeom>
          <a:noFill/>
          <a:ln/>
        </p:spPr>
        <p:txBody>
          <a:bodyPr wrap="none" rtlCol="0" anchor="t"/>
          <a:lstStyle/>
          <a:p>
            <a:pPr marL="0" indent="0">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Device Changes or Replacements</a:t>
            </a:r>
            <a:endParaRPr lang="en-US" sz="1701" dirty="0"/>
          </a:p>
        </p:txBody>
      </p:sp>
      <p:sp>
        <p:nvSpPr>
          <p:cNvPr id="11" name="Text 7"/>
          <p:cNvSpPr/>
          <p:nvPr/>
        </p:nvSpPr>
        <p:spPr>
          <a:xfrm>
            <a:off x="7581900" y="3988594"/>
            <a:ext cx="4273034" cy="1936075"/>
          </a:xfrm>
          <a:prstGeom prst="rect">
            <a:avLst/>
          </a:prstGeom>
          <a:noFill/>
          <a:ln/>
        </p:spPr>
        <p:txBody>
          <a:bodyPr wrap="square" rtlCol="0" anchor="t"/>
          <a:lstStyle/>
          <a:p>
            <a:pPr marL="0" indent="0">
              <a:lnSpc>
                <a:spcPts val="2177"/>
              </a:lnSpc>
              <a:buNone/>
            </a:pPr>
            <a:r>
              <a:rPr lang="en-US" sz="1361" dirty="0">
                <a:solidFill>
                  <a:srgbClr val="272525"/>
                </a:solidFill>
                <a:latin typeface="Eudoxus Sans" pitchFamily="34" charset="0"/>
                <a:ea typeface="Eudoxus Sans" pitchFamily="34" charset="-122"/>
                <a:cs typeface="Eudoxus Sans" pitchFamily="34" charset="-120"/>
              </a:rPr>
              <a:t>When users acquire new devices or change their phone numbers, they may need to update their MFA settings. Implementing a streamlined MFA reset process allows users to easily transfer their authentication factors to the new device, minimizing disruptions to their work and maintaining the overall security posture.</a:t>
            </a:r>
            <a:endParaRPr lang="en-US" sz="1361" dirty="0"/>
          </a:p>
        </p:txBody>
      </p:sp>
      <p:sp>
        <p:nvSpPr>
          <p:cNvPr id="12" name="Shape 8"/>
          <p:cNvSpPr/>
          <p:nvPr/>
        </p:nvSpPr>
        <p:spPr>
          <a:xfrm>
            <a:off x="2594967" y="6277808"/>
            <a:ext cx="4633793" cy="2670334"/>
          </a:xfrm>
          <a:prstGeom prst="roundRect">
            <a:avLst>
              <a:gd name="adj" fmla="val 2718"/>
            </a:avLst>
          </a:prstGeom>
          <a:solidFill>
            <a:srgbClr val="CCEEFF"/>
          </a:solidFill>
          <a:ln w="7620">
            <a:solidFill>
              <a:srgbClr val="B2D4E5"/>
            </a:solidFill>
            <a:prstDash val="solid"/>
          </a:ln>
        </p:spPr>
      </p:sp>
      <p:sp>
        <p:nvSpPr>
          <p:cNvPr id="13" name="Text 9"/>
          <p:cNvSpPr/>
          <p:nvPr/>
        </p:nvSpPr>
        <p:spPr>
          <a:xfrm>
            <a:off x="2775347" y="6458188"/>
            <a:ext cx="2413873" cy="269915"/>
          </a:xfrm>
          <a:prstGeom prst="rect">
            <a:avLst/>
          </a:prstGeom>
          <a:noFill/>
          <a:ln/>
        </p:spPr>
        <p:txBody>
          <a:bodyPr wrap="none" rtlCol="0" anchor="t"/>
          <a:lstStyle/>
          <a:p>
            <a:pPr marL="0" indent="0">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Terminated Employees</a:t>
            </a:r>
            <a:endParaRPr lang="en-US" sz="1701" dirty="0"/>
          </a:p>
        </p:txBody>
      </p:sp>
      <p:sp>
        <p:nvSpPr>
          <p:cNvPr id="14" name="Text 10"/>
          <p:cNvSpPr/>
          <p:nvPr/>
        </p:nvSpPr>
        <p:spPr>
          <a:xfrm>
            <a:off x="2775347" y="6831687"/>
            <a:ext cx="4273034" cy="1936075"/>
          </a:xfrm>
          <a:prstGeom prst="rect">
            <a:avLst/>
          </a:prstGeom>
          <a:noFill/>
          <a:ln/>
        </p:spPr>
        <p:txBody>
          <a:bodyPr wrap="square" rtlCol="0" anchor="t"/>
          <a:lstStyle/>
          <a:p>
            <a:pPr marL="0" indent="0">
              <a:lnSpc>
                <a:spcPts val="2177"/>
              </a:lnSpc>
              <a:buNone/>
            </a:pPr>
            <a:r>
              <a:rPr lang="en-US" sz="1361" dirty="0">
                <a:solidFill>
                  <a:srgbClr val="272525"/>
                </a:solidFill>
                <a:latin typeface="Eudoxus Sans" pitchFamily="34" charset="0"/>
                <a:ea typeface="Eudoxus Sans" pitchFamily="34" charset="-122"/>
                <a:cs typeface="Eudoxus Sans" pitchFamily="34" charset="-120"/>
              </a:rPr>
              <a:t>When an employee leaves the organization, their MFA settings should be promptly disabled to prevent unauthorized access. Having a clear process for MFA reset and deactivation helps ensure that former employees cannot continue to access sensitive company resources after their employment has been terminated.</a:t>
            </a:r>
            <a:endParaRPr lang="en-US" sz="1361" dirty="0"/>
          </a:p>
        </p:txBody>
      </p:sp>
      <p:sp>
        <p:nvSpPr>
          <p:cNvPr id="15" name="Shape 11"/>
          <p:cNvSpPr/>
          <p:nvPr/>
        </p:nvSpPr>
        <p:spPr>
          <a:xfrm>
            <a:off x="7401520" y="6277808"/>
            <a:ext cx="4633793" cy="2670334"/>
          </a:xfrm>
          <a:prstGeom prst="roundRect">
            <a:avLst>
              <a:gd name="adj" fmla="val 2718"/>
            </a:avLst>
          </a:prstGeom>
          <a:solidFill>
            <a:srgbClr val="CCEEFF"/>
          </a:solidFill>
          <a:ln w="7620">
            <a:solidFill>
              <a:srgbClr val="B2D4E5"/>
            </a:solidFill>
            <a:prstDash val="solid"/>
          </a:ln>
        </p:spPr>
      </p:sp>
      <p:sp>
        <p:nvSpPr>
          <p:cNvPr id="16" name="Text 12"/>
          <p:cNvSpPr/>
          <p:nvPr/>
        </p:nvSpPr>
        <p:spPr>
          <a:xfrm>
            <a:off x="7581900" y="6458188"/>
            <a:ext cx="2533293" cy="269915"/>
          </a:xfrm>
          <a:prstGeom prst="rect">
            <a:avLst/>
          </a:prstGeom>
          <a:noFill/>
          <a:ln/>
        </p:spPr>
        <p:txBody>
          <a:bodyPr wrap="none" rtlCol="0" anchor="t"/>
          <a:lstStyle/>
          <a:p>
            <a:pPr marL="0" indent="0">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Compromised Accounts</a:t>
            </a:r>
            <a:endParaRPr lang="en-US" sz="1701" dirty="0"/>
          </a:p>
        </p:txBody>
      </p:sp>
      <p:sp>
        <p:nvSpPr>
          <p:cNvPr id="17" name="Text 13"/>
          <p:cNvSpPr/>
          <p:nvPr/>
        </p:nvSpPr>
        <p:spPr>
          <a:xfrm>
            <a:off x="7581900" y="6831687"/>
            <a:ext cx="4273034" cy="1659493"/>
          </a:xfrm>
          <a:prstGeom prst="rect">
            <a:avLst/>
          </a:prstGeom>
          <a:noFill/>
          <a:ln/>
        </p:spPr>
        <p:txBody>
          <a:bodyPr wrap="square" rtlCol="0" anchor="t"/>
          <a:lstStyle/>
          <a:p>
            <a:pPr marL="0" indent="0">
              <a:lnSpc>
                <a:spcPts val="2177"/>
              </a:lnSpc>
              <a:buNone/>
            </a:pPr>
            <a:r>
              <a:rPr lang="en-US" sz="1361" dirty="0">
                <a:solidFill>
                  <a:srgbClr val="272525"/>
                </a:solidFill>
                <a:latin typeface="Eudoxus Sans" pitchFamily="34" charset="0"/>
                <a:ea typeface="Eudoxus Sans" pitchFamily="34" charset="-122"/>
                <a:cs typeface="Eudoxus Sans" pitchFamily="34" charset="-120"/>
              </a:rPr>
              <a:t>In the event of a suspected account compromise, the MFA settings for the affected user should be quickly reset to mitigate the risk of further unauthorized access. This process should be well-documented and easily accessible to the IT team to ensure a rapid response and effective remediation.</a:t>
            </a:r>
            <a:endParaRPr lang="en-US" sz="136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091238" y="562213"/>
            <a:ext cx="7649647" cy="540068"/>
          </a:xfrm>
          <a:prstGeom prst="rect">
            <a:avLst/>
          </a:prstGeom>
          <a:noFill/>
          <a:ln/>
        </p:spPr>
        <p:txBody>
          <a:bodyPr wrap="none" rtlCol="0" anchor="t"/>
          <a:lstStyle/>
          <a:p>
            <a:pPr marL="0" indent="0">
              <a:lnSpc>
                <a:spcPts val="4253"/>
              </a:lnSpc>
              <a:buNone/>
            </a:pPr>
            <a:r>
              <a:rPr lang="en-US" sz="3402" b="1" dirty="0">
                <a:solidFill>
                  <a:srgbClr val="000000"/>
                </a:solidFill>
                <a:latin typeface="p22-mackinac-pro" pitchFamily="34" charset="0"/>
                <a:ea typeface="p22-mackinac-pro" pitchFamily="34" charset="-122"/>
                <a:cs typeface="p22-mackinac-pro" pitchFamily="34" charset="-120"/>
              </a:rPr>
              <a:t>Troubleshooting MFA-Related Issues</a:t>
            </a:r>
            <a:endParaRPr lang="en-US" sz="3402" dirty="0"/>
          </a:p>
        </p:txBody>
      </p:sp>
      <p:pic>
        <p:nvPicPr>
          <p:cNvPr id="6" name="Image 2" descr="preencoded.png"/>
          <p:cNvPicPr>
            <a:picLocks noChangeAspect="1"/>
          </p:cNvPicPr>
          <p:nvPr/>
        </p:nvPicPr>
        <p:blipFill>
          <a:blip r:embed="rId5"/>
          <a:stretch>
            <a:fillRect/>
          </a:stretch>
        </p:blipFill>
        <p:spPr>
          <a:xfrm>
            <a:off x="6091238" y="1361480"/>
            <a:ext cx="864037" cy="2101929"/>
          </a:xfrm>
          <a:prstGeom prst="rect">
            <a:avLst/>
          </a:prstGeom>
        </p:spPr>
      </p:pic>
      <p:sp>
        <p:nvSpPr>
          <p:cNvPr id="7" name="Text 2"/>
          <p:cNvSpPr/>
          <p:nvPr/>
        </p:nvSpPr>
        <p:spPr>
          <a:xfrm>
            <a:off x="7214473" y="1534239"/>
            <a:ext cx="2511862" cy="269915"/>
          </a:xfrm>
          <a:prstGeom prst="rect">
            <a:avLst/>
          </a:prstGeom>
          <a:noFill/>
          <a:ln/>
        </p:spPr>
        <p:txBody>
          <a:bodyPr wrap="none" rtlCol="0" anchor="t"/>
          <a:lstStyle/>
          <a:p>
            <a:pPr marL="0" indent="0" algn="l">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Authentication Failures</a:t>
            </a:r>
            <a:endParaRPr lang="en-US" sz="1701" dirty="0"/>
          </a:p>
        </p:txBody>
      </p:sp>
      <p:sp>
        <p:nvSpPr>
          <p:cNvPr id="8" name="Text 3"/>
          <p:cNvSpPr/>
          <p:nvPr/>
        </p:nvSpPr>
        <p:spPr>
          <a:xfrm>
            <a:off x="7214473" y="1907738"/>
            <a:ext cx="6811089" cy="1382911"/>
          </a:xfrm>
          <a:prstGeom prst="rect">
            <a:avLst/>
          </a:prstGeom>
          <a:noFill/>
          <a:ln/>
        </p:spPr>
        <p:txBody>
          <a:bodyPr wrap="square" rtlCol="0" anchor="t"/>
          <a:lstStyle/>
          <a:p>
            <a:pPr marL="0" indent="0" algn="l">
              <a:lnSpc>
                <a:spcPts val="2177"/>
              </a:lnSpc>
              <a:buNone/>
            </a:pPr>
            <a:r>
              <a:rPr lang="en-US" sz="1361" dirty="0">
                <a:solidFill>
                  <a:srgbClr val="272525"/>
                </a:solidFill>
                <a:latin typeface="Eudoxus Sans" pitchFamily="34" charset="0"/>
                <a:ea typeface="Eudoxus Sans" pitchFamily="34" charset="-122"/>
                <a:cs typeface="Eudoxus Sans" pitchFamily="34" charset="-120"/>
              </a:rPr>
              <a:t>Users may occasionally encounter issues with their MFA authentication, such as failed SMS deliveries, push notifications not being received, or hardware tokens malfunctioning. Providing a clear troubleshooting guide and a responsive support process can help users resolve these problems quickly and maintain access to their accounts.</a:t>
            </a:r>
            <a:endParaRPr lang="en-US" sz="1361" dirty="0"/>
          </a:p>
        </p:txBody>
      </p:sp>
      <p:pic>
        <p:nvPicPr>
          <p:cNvPr id="9" name="Image 3" descr="preencoded.png"/>
          <p:cNvPicPr>
            <a:picLocks noChangeAspect="1"/>
          </p:cNvPicPr>
          <p:nvPr/>
        </p:nvPicPr>
        <p:blipFill>
          <a:blip r:embed="rId6"/>
          <a:stretch>
            <a:fillRect/>
          </a:stretch>
        </p:blipFill>
        <p:spPr>
          <a:xfrm>
            <a:off x="6091238" y="3463409"/>
            <a:ext cx="864037" cy="2101929"/>
          </a:xfrm>
          <a:prstGeom prst="rect">
            <a:avLst/>
          </a:prstGeom>
        </p:spPr>
      </p:pic>
      <p:sp>
        <p:nvSpPr>
          <p:cNvPr id="10" name="Text 4"/>
          <p:cNvSpPr/>
          <p:nvPr/>
        </p:nvSpPr>
        <p:spPr>
          <a:xfrm>
            <a:off x="7214473" y="3636169"/>
            <a:ext cx="2412325" cy="269915"/>
          </a:xfrm>
          <a:prstGeom prst="rect">
            <a:avLst/>
          </a:prstGeom>
          <a:noFill/>
          <a:ln/>
        </p:spPr>
        <p:txBody>
          <a:bodyPr wrap="none" rtlCol="0" anchor="t"/>
          <a:lstStyle/>
          <a:p>
            <a:pPr marL="0" indent="0" algn="l">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Enrollment Challenges</a:t>
            </a:r>
            <a:endParaRPr lang="en-US" sz="1701" dirty="0"/>
          </a:p>
        </p:txBody>
      </p:sp>
      <p:sp>
        <p:nvSpPr>
          <p:cNvPr id="11" name="Text 5"/>
          <p:cNvSpPr/>
          <p:nvPr/>
        </p:nvSpPr>
        <p:spPr>
          <a:xfrm>
            <a:off x="7214473" y="4009668"/>
            <a:ext cx="6811089" cy="1382911"/>
          </a:xfrm>
          <a:prstGeom prst="rect">
            <a:avLst/>
          </a:prstGeom>
          <a:noFill/>
          <a:ln/>
        </p:spPr>
        <p:txBody>
          <a:bodyPr wrap="square" rtlCol="0" anchor="t"/>
          <a:lstStyle/>
          <a:p>
            <a:pPr marL="0" indent="0" algn="l">
              <a:lnSpc>
                <a:spcPts val="2177"/>
              </a:lnSpc>
              <a:buNone/>
            </a:pPr>
            <a:r>
              <a:rPr lang="en-US" sz="1361" dirty="0">
                <a:solidFill>
                  <a:srgbClr val="272525"/>
                </a:solidFill>
                <a:latin typeface="Eudoxus Sans" pitchFamily="34" charset="0"/>
                <a:ea typeface="Eudoxus Sans" pitchFamily="34" charset="-122"/>
                <a:cs typeface="Eudoxus Sans" pitchFamily="34" charset="-120"/>
              </a:rPr>
              <a:t>The MFA enrollment process may also present challenges for some users, particularly if they are unfamiliar with the required authentication methods or have difficulty setting up their devices. Offering comprehensive guidance and personalized assistance can help ensure a smooth enrollment experience and increase MFA adoption across the organization.</a:t>
            </a:r>
            <a:endParaRPr lang="en-US" sz="1361" dirty="0"/>
          </a:p>
        </p:txBody>
      </p:sp>
      <p:pic>
        <p:nvPicPr>
          <p:cNvPr id="12" name="Image 4" descr="preencoded.png"/>
          <p:cNvPicPr>
            <a:picLocks noChangeAspect="1"/>
          </p:cNvPicPr>
          <p:nvPr/>
        </p:nvPicPr>
        <p:blipFill>
          <a:blip r:embed="rId7"/>
          <a:stretch>
            <a:fillRect/>
          </a:stretch>
        </p:blipFill>
        <p:spPr>
          <a:xfrm>
            <a:off x="6091238" y="5565338"/>
            <a:ext cx="864037" cy="2101929"/>
          </a:xfrm>
          <a:prstGeom prst="rect">
            <a:avLst/>
          </a:prstGeom>
        </p:spPr>
      </p:pic>
      <p:sp>
        <p:nvSpPr>
          <p:cNvPr id="13" name="Text 6"/>
          <p:cNvSpPr/>
          <p:nvPr/>
        </p:nvSpPr>
        <p:spPr>
          <a:xfrm>
            <a:off x="7214473" y="5738098"/>
            <a:ext cx="2160270" cy="269915"/>
          </a:xfrm>
          <a:prstGeom prst="rect">
            <a:avLst/>
          </a:prstGeom>
          <a:noFill/>
          <a:ln/>
        </p:spPr>
        <p:txBody>
          <a:bodyPr wrap="none" rtlCol="0" anchor="t"/>
          <a:lstStyle/>
          <a:p>
            <a:pPr marL="0" indent="0" algn="l">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Integration Issues</a:t>
            </a:r>
            <a:endParaRPr lang="en-US" sz="1701" dirty="0"/>
          </a:p>
        </p:txBody>
      </p:sp>
      <p:sp>
        <p:nvSpPr>
          <p:cNvPr id="14" name="Text 7"/>
          <p:cNvSpPr/>
          <p:nvPr/>
        </p:nvSpPr>
        <p:spPr>
          <a:xfrm>
            <a:off x="7214473" y="6111597"/>
            <a:ext cx="6811089" cy="1382911"/>
          </a:xfrm>
          <a:prstGeom prst="rect">
            <a:avLst/>
          </a:prstGeom>
          <a:noFill/>
          <a:ln/>
        </p:spPr>
        <p:txBody>
          <a:bodyPr wrap="square" rtlCol="0" anchor="t"/>
          <a:lstStyle/>
          <a:p>
            <a:pPr marL="0" indent="0" algn="l">
              <a:lnSpc>
                <a:spcPts val="2177"/>
              </a:lnSpc>
              <a:buNone/>
            </a:pPr>
            <a:r>
              <a:rPr lang="en-US" sz="1361" dirty="0">
                <a:solidFill>
                  <a:srgbClr val="272525"/>
                </a:solidFill>
                <a:latin typeface="Eudoxus Sans" pitchFamily="34" charset="0"/>
                <a:ea typeface="Eudoxus Sans" pitchFamily="34" charset="-122"/>
                <a:cs typeface="Eudoxus Sans" pitchFamily="34" charset="-120"/>
              </a:rPr>
              <a:t>In some cases, MFA may not integrate seamlessly with existing systems or applications, leading to compatibility problems or user experience issues. Proactively addressing these integration challenges and providing clear communication to affected users can help maintain the effectiveness and reliability of the MFA implementation.</a:t>
            </a:r>
            <a:endParaRPr lang="en-US" sz="136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040058"/>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9040058"/>
          </a:xfrm>
          <a:prstGeom prst="rect">
            <a:avLst/>
          </a:prstGeom>
        </p:spPr>
      </p:pic>
      <p:sp>
        <p:nvSpPr>
          <p:cNvPr id="5" name="Text 1"/>
          <p:cNvSpPr/>
          <p:nvPr/>
        </p:nvSpPr>
        <p:spPr>
          <a:xfrm>
            <a:off x="604837" y="475178"/>
            <a:ext cx="7358420" cy="540068"/>
          </a:xfrm>
          <a:prstGeom prst="rect">
            <a:avLst/>
          </a:prstGeom>
          <a:noFill/>
          <a:ln/>
        </p:spPr>
        <p:txBody>
          <a:bodyPr wrap="none" rtlCol="0" anchor="t"/>
          <a:lstStyle/>
          <a:p>
            <a:pPr marL="0" indent="0">
              <a:lnSpc>
                <a:spcPts val="4253"/>
              </a:lnSpc>
              <a:buNone/>
            </a:pPr>
            <a:r>
              <a:rPr lang="en-US" sz="3402" b="1" dirty="0">
                <a:solidFill>
                  <a:srgbClr val="000000"/>
                </a:solidFill>
                <a:latin typeface="p22-mackinac-pro" pitchFamily="34" charset="0"/>
                <a:ea typeface="p22-mackinac-pro" pitchFamily="34" charset="-122"/>
                <a:cs typeface="p22-mackinac-pro" pitchFamily="34" charset="-120"/>
              </a:rPr>
              <a:t>Reporting and Auditing MFA Usage</a:t>
            </a:r>
            <a:endParaRPr lang="en-US" sz="3402" dirty="0"/>
          </a:p>
        </p:txBody>
      </p:sp>
      <p:pic>
        <p:nvPicPr>
          <p:cNvPr id="6" name="Image 2" descr="preencoded.png"/>
          <p:cNvPicPr>
            <a:picLocks noChangeAspect="1"/>
          </p:cNvPicPr>
          <p:nvPr/>
        </p:nvPicPr>
        <p:blipFill>
          <a:blip r:embed="rId5"/>
          <a:stretch>
            <a:fillRect/>
          </a:stretch>
        </p:blipFill>
        <p:spPr>
          <a:xfrm>
            <a:off x="604837" y="1274445"/>
            <a:ext cx="431959" cy="431959"/>
          </a:xfrm>
          <a:prstGeom prst="rect">
            <a:avLst/>
          </a:prstGeom>
        </p:spPr>
      </p:pic>
      <p:sp>
        <p:nvSpPr>
          <p:cNvPr id="7" name="Text 2"/>
          <p:cNvSpPr/>
          <p:nvPr/>
        </p:nvSpPr>
        <p:spPr>
          <a:xfrm>
            <a:off x="604837" y="1879163"/>
            <a:ext cx="2160270" cy="269915"/>
          </a:xfrm>
          <a:prstGeom prst="rect">
            <a:avLst/>
          </a:prstGeom>
          <a:noFill/>
          <a:ln/>
        </p:spPr>
        <p:txBody>
          <a:bodyPr wrap="none" rtlCol="0" anchor="t"/>
          <a:lstStyle/>
          <a:p>
            <a:pPr marL="0" indent="0" algn="l">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Usage Monitoring</a:t>
            </a:r>
            <a:endParaRPr lang="en-US" sz="1701" dirty="0"/>
          </a:p>
        </p:txBody>
      </p:sp>
      <p:sp>
        <p:nvSpPr>
          <p:cNvPr id="8" name="Text 3"/>
          <p:cNvSpPr/>
          <p:nvPr/>
        </p:nvSpPr>
        <p:spPr>
          <a:xfrm>
            <a:off x="604837" y="2252663"/>
            <a:ext cx="7934325" cy="1106329"/>
          </a:xfrm>
          <a:prstGeom prst="rect">
            <a:avLst/>
          </a:prstGeom>
          <a:noFill/>
          <a:ln/>
        </p:spPr>
        <p:txBody>
          <a:bodyPr wrap="square" rtlCol="0" anchor="t"/>
          <a:lstStyle/>
          <a:p>
            <a:pPr marL="0" indent="0" algn="l">
              <a:lnSpc>
                <a:spcPts val="2177"/>
              </a:lnSpc>
              <a:buNone/>
            </a:pPr>
            <a:r>
              <a:rPr lang="en-US" sz="1361" dirty="0">
                <a:solidFill>
                  <a:srgbClr val="272525"/>
                </a:solidFill>
                <a:latin typeface="Eudoxus Sans" pitchFamily="34" charset="0"/>
                <a:ea typeface="Eudoxus Sans" pitchFamily="34" charset="-122"/>
                <a:cs typeface="Eudoxus Sans" pitchFamily="34" charset="-120"/>
              </a:rPr>
              <a:t>Regularly monitoring and analyzing MFA usage data can provide valuable insights into the adoption and effectiveness of the MFA implementation. This includes tracking metrics such as the number of active MFA enrollments, successful and failed authentication attempts, and user-specific MFA activity.</a:t>
            </a:r>
            <a:endParaRPr lang="en-US" sz="1361" dirty="0"/>
          </a:p>
        </p:txBody>
      </p:sp>
      <p:pic>
        <p:nvPicPr>
          <p:cNvPr id="9" name="Image 3" descr="preencoded.png"/>
          <p:cNvPicPr>
            <a:picLocks noChangeAspect="1"/>
          </p:cNvPicPr>
          <p:nvPr/>
        </p:nvPicPr>
        <p:blipFill>
          <a:blip r:embed="rId6"/>
          <a:stretch>
            <a:fillRect/>
          </a:stretch>
        </p:blipFill>
        <p:spPr>
          <a:xfrm>
            <a:off x="604837" y="3877389"/>
            <a:ext cx="431959" cy="431959"/>
          </a:xfrm>
          <a:prstGeom prst="rect">
            <a:avLst/>
          </a:prstGeom>
        </p:spPr>
      </p:pic>
      <p:sp>
        <p:nvSpPr>
          <p:cNvPr id="10" name="Text 4"/>
          <p:cNvSpPr/>
          <p:nvPr/>
        </p:nvSpPr>
        <p:spPr>
          <a:xfrm>
            <a:off x="604837" y="4482108"/>
            <a:ext cx="2244090" cy="269915"/>
          </a:xfrm>
          <a:prstGeom prst="rect">
            <a:avLst/>
          </a:prstGeom>
          <a:noFill/>
          <a:ln/>
        </p:spPr>
        <p:txBody>
          <a:bodyPr wrap="none" rtlCol="0" anchor="t"/>
          <a:lstStyle/>
          <a:p>
            <a:pPr marL="0" indent="0" algn="l">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Compliance Auditing</a:t>
            </a:r>
            <a:endParaRPr lang="en-US" sz="1701" dirty="0"/>
          </a:p>
        </p:txBody>
      </p:sp>
      <p:sp>
        <p:nvSpPr>
          <p:cNvPr id="11" name="Text 5"/>
          <p:cNvSpPr/>
          <p:nvPr/>
        </p:nvSpPr>
        <p:spPr>
          <a:xfrm>
            <a:off x="604837" y="4855607"/>
            <a:ext cx="7934325" cy="1106329"/>
          </a:xfrm>
          <a:prstGeom prst="rect">
            <a:avLst/>
          </a:prstGeom>
          <a:noFill/>
          <a:ln/>
        </p:spPr>
        <p:txBody>
          <a:bodyPr wrap="square" rtlCol="0" anchor="t"/>
          <a:lstStyle/>
          <a:p>
            <a:pPr marL="0" indent="0" algn="l">
              <a:lnSpc>
                <a:spcPts val="2177"/>
              </a:lnSpc>
              <a:buNone/>
            </a:pPr>
            <a:r>
              <a:rPr lang="en-US" sz="1361" dirty="0">
                <a:solidFill>
                  <a:srgbClr val="272525"/>
                </a:solidFill>
                <a:latin typeface="Eudoxus Sans" pitchFamily="34" charset="0"/>
                <a:ea typeface="Eudoxus Sans" pitchFamily="34" charset="-122"/>
                <a:cs typeface="Eudoxus Sans" pitchFamily="34" charset="-120"/>
              </a:rPr>
              <a:t>Maintaining detailed records of the MFA configuration, policies, and user activities is essential for regulatory compliance and security audits. Regularly reviewing and reporting on these MFA-related metrics can help demonstrate the organization's commitment to protecting sensitive data and meeting industry standards.</a:t>
            </a:r>
            <a:endParaRPr lang="en-US" sz="1361" dirty="0"/>
          </a:p>
        </p:txBody>
      </p:sp>
      <p:pic>
        <p:nvPicPr>
          <p:cNvPr id="12" name="Image 4" descr="preencoded.png"/>
          <p:cNvPicPr>
            <a:picLocks noChangeAspect="1"/>
          </p:cNvPicPr>
          <p:nvPr/>
        </p:nvPicPr>
        <p:blipFill>
          <a:blip r:embed="rId7"/>
          <a:stretch>
            <a:fillRect/>
          </a:stretch>
        </p:blipFill>
        <p:spPr>
          <a:xfrm>
            <a:off x="604837" y="6480334"/>
            <a:ext cx="431959" cy="431959"/>
          </a:xfrm>
          <a:prstGeom prst="rect">
            <a:avLst/>
          </a:prstGeom>
        </p:spPr>
      </p:pic>
      <p:sp>
        <p:nvSpPr>
          <p:cNvPr id="13" name="Text 6"/>
          <p:cNvSpPr/>
          <p:nvPr/>
        </p:nvSpPr>
        <p:spPr>
          <a:xfrm>
            <a:off x="604837" y="7085052"/>
            <a:ext cx="2160270" cy="269915"/>
          </a:xfrm>
          <a:prstGeom prst="rect">
            <a:avLst/>
          </a:prstGeom>
          <a:noFill/>
          <a:ln/>
        </p:spPr>
        <p:txBody>
          <a:bodyPr wrap="none" rtlCol="0" anchor="t"/>
          <a:lstStyle/>
          <a:p>
            <a:pPr marL="0" indent="0" algn="l">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Risk Identification</a:t>
            </a:r>
            <a:endParaRPr lang="en-US" sz="1701" dirty="0"/>
          </a:p>
        </p:txBody>
      </p:sp>
      <p:sp>
        <p:nvSpPr>
          <p:cNvPr id="14" name="Text 7"/>
          <p:cNvSpPr/>
          <p:nvPr/>
        </p:nvSpPr>
        <p:spPr>
          <a:xfrm>
            <a:off x="604837" y="7458551"/>
            <a:ext cx="7934325" cy="1106329"/>
          </a:xfrm>
          <a:prstGeom prst="rect">
            <a:avLst/>
          </a:prstGeom>
          <a:noFill/>
          <a:ln/>
        </p:spPr>
        <p:txBody>
          <a:bodyPr wrap="square" rtlCol="0" anchor="t"/>
          <a:lstStyle/>
          <a:p>
            <a:pPr marL="0" indent="0" algn="l">
              <a:lnSpc>
                <a:spcPts val="2177"/>
              </a:lnSpc>
              <a:buNone/>
            </a:pPr>
            <a:r>
              <a:rPr lang="en-US" sz="1361" dirty="0">
                <a:solidFill>
                  <a:srgbClr val="272525"/>
                </a:solidFill>
                <a:latin typeface="Eudoxus Sans" pitchFamily="34" charset="0"/>
                <a:ea typeface="Eudoxus Sans" pitchFamily="34" charset="-122"/>
                <a:cs typeface="Eudoxus Sans" pitchFamily="34" charset="-120"/>
              </a:rPr>
              <a:t>Analyzing MFA usage data can also help identify potential security risks, such as unusual authentication patterns or suspicious user behavior. This information can then be used to implement additional security measures, update MFA policies, or provide targeted user training to mitigate identified threats.</a:t>
            </a:r>
            <a:endParaRPr lang="en-US" sz="136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946005"/>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14630400" cy="2160270"/>
          </a:xfrm>
          <a:prstGeom prst="rect">
            <a:avLst/>
          </a:prstGeom>
        </p:spPr>
      </p:pic>
      <p:sp>
        <p:nvSpPr>
          <p:cNvPr id="5" name="Text 1"/>
          <p:cNvSpPr/>
          <p:nvPr/>
        </p:nvSpPr>
        <p:spPr>
          <a:xfrm>
            <a:off x="2594967" y="2635448"/>
            <a:ext cx="7549872" cy="540068"/>
          </a:xfrm>
          <a:prstGeom prst="rect">
            <a:avLst/>
          </a:prstGeom>
          <a:noFill/>
          <a:ln/>
        </p:spPr>
        <p:txBody>
          <a:bodyPr wrap="none" rtlCol="0" anchor="t"/>
          <a:lstStyle/>
          <a:p>
            <a:pPr marL="0" indent="0">
              <a:lnSpc>
                <a:spcPts val="4253"/>
              </a:lnSpc>
              <a:buNone/>
            </a:pPr>
            <a:r>
              <a:rPr lang="en-US" sz="3402" b="1" dirty="0">
                <a:solidFill>
                  <a:srgbClr val="000000"/>
                </a:solidFill>
                <a:latin typeface="p22-mackinac-pro" pitchFamily="34" charset="0"/>
                <a:ea typeface="p22-mackinac-pro" pitchFamily="34" charset="-122"/>
                <a:cs typeface="p22-mackinac-pro" pitchFamily="34" charset="-120"/>
              </a:rPr>
              <a:t>Best Practices for MFA Management</a:t>
            </a:r>
            <a:endParaRPr lang="en-US" sz="3402" dirty="0"/>
          </a:p>
        </p:txBody>
      </p:sp>
      <p:sp>
        <p:nvSpPr>
          <p:cNvPr id="6" name="Shape 2"/>
          <p:cNvSpPr/>
          <p:nvPr/>
        </p:nvSpPr>
        <p:spPr>
          <a:xfrm>
            <a:off x="7304365" y="3434715"/>
            <a:ext cx="21550" cy="6036112"/>
          </a:xfrm>
          <a:prstGeom prst="roundRect">
            <a:avLst>
              <a:gd name="adj" fmla="val 336822"/>
            </a:avLst>
          </a:prstGeom>
          <a:solidFill>
            <a:srgbClr val="B2D4E5"/>
          </a:solidFill>
          <a:ln/>
        </p:spPr>
      </p:sp>
      <p:sp>
        <p:nvSpPr>
          <p:cNvPr id="7" name="Shape 3"/>
          <p:cNvSpPr/>
          <p:nvPr/>
        </p:nvSpPr>
        <p:spPr>
          <a:xfrm>
            <a:off x="6515874" y="3812560"/>
            <a:ext cx="604837" cy="21550"/>
          </a:xfrm>
          <a:prstGeom prst="roundRect">
            <a:avLst>
              <a:gd name="adj" fmla="val 336822"/>
            </a:avLst>
          </a:prstGeom>
          <a:solidFill>
            <a:srgbClr val="B2D4E5"/>
          </a:solidFill>
          <a:ln/>
        </p:spPr>
      </p:sp>
      <p:sp>
        <p:nvSpPr>
          <p:cNvPr id="8" name="Shape 4"/>
          <p:cNvSpPr/>
          <p:nvPr/>
        </p:nvSpPr>
        <p:spPr>
          <a:xfrm>
            <a:off x="7120711" y="3629025"/>
            <a:ext cx="388739" cy="388739"/>
          </a:xfrm>
          <a:prstGeom prst="roundRect">
            <a:avLst>
              <a:gd name="adj" fmla="val 18672"/>
            </a:avLst>
          </a:prstGeom>
          <a:solidFill>
            <a:srgbClr val="CCEEFF"/>
          </a:solidFill>
          <a:ln w="7620">
            <a:solidFill>
              <a:srgbClr val="B2D4E5"/>
            </a:solidFill>
            <a:prstDash val="solid"/>
          </a:ln>
        </p:spPr>
      </p:sp>
      <p:sp>
        <p:nvSpPr>
          <p:cNvPr id="9" name="Text 5"/>
          <p:cNvSpPr/>
          <p:nvPr/>
        </p:nvSpPr>
        <p:spPr>
          <a:xfrm>
            <a:off x="7262396" y="3693795"/>
            <a:ext cx="105251" cy="259199"/>
          </a:xfrm>
          <a:prstGeom prst="rect">
            <a:avLst/>
          </a:prstGeom>
          <a:noFill/>
          <a:ln/>
        </p:spPr>
        <p:txBody>
          <a:bodyPr wrap="none" rtlCol="0" anchor="t"/>
          <a:lstStyle/>
          <a:p>
            <a:pPr marL="0" indent="0" algn="ctr">
              <a:lnSpc>
                <a:spcPts val="2041"/>
              </a:lnSpc>
              <a:buNone/>
            </a:pPr>
            <a:r>
              <a:rPr lang="en-US" sz="2041" b="1" dirty="0">
                <a:solidFill>
                  <a:srgbClr val="272525"/>
                </a:solidFill>
                <a:latin typeface="p22-mackinac-pro" pitchFamily="34" charset="0"/>
                <a:ea typeface="p22-mackinac-pro" pitchFamily="34" charset="-122"/>
                <a:cs typeface="p22-mackinac-pro" pitchFamily="34" charset="-120"/>
              </a:rPr>
              <a:t>1</a:t>
            </a:r>
            <a:endParaRPr lang="en-US" sz="2041" dirty="0"/>
          </a:p>
        </p:txBody>
      </p:sp>
      <p:sp>
        <p:nvSpPr>
          <p:cNvPr id="10" name="Text 6"/>
          <p:cNvSpPr/>
          <p:nvPr/>
        </p:nvSpPr>
        <p:spPr>
          <a:xfrm>
            <a:off x="4204335" y="3607475"/>
            <a:ext cx="2160270" cy="269915"/>
          </a:xfrm>
          <a:prstGeom prst="rect">
            <a:avLst/>
          </a:prstGeom>
          <a:noFill/>
          <a:ln/>
        </p:spPr>
        <p:txBody>
          <a:bodyPr wrap="none" rtlCol="0" anchor="t"/>
          <a:lstStyle/>
          <a:p>
            <a:pPr marL="0" indent="0" algn="r">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User Education</a:t>
            </a:r>
            <a:endParaRPr lang="en-US" sz="1701" dirty="0"/>
          </a:p>
        </p:txBody>
      </p:sp>
      <p:sp>
        <p:nvSpPr>
          <p:cNvPr id="11" name="Text 7"/>
          <p:cNvSpPr/>
          <p:nvPr/>
        </p:nvSpPr>
        <p:spPr>
          <a:xfrm>
            <a:off x="2594967" y="3980974"/>
            <a:ext cx="3769638" cy="1936075"/>
          </a:xfrm>
          <a:prstGeom prst="rect">
            <a:avLst/>
          </a:prstGeom>
          <a:noFill/>
          <a:ln/>
        </p:spPr>
        <p:txBody>
          <a:bodyPr wrap="square" rtlCol="0" anchor="t"/>
          <a:lstStyle/>
          <a:p>
            <a:pPr marL="0" indent="0" algn="r">
              <a:lnSpc>
                <a:spcPts val="2177"/>
              </a:lnSpc>
              <a:buNone/>
            </a:pPr>
            <a:r>
              <a:rPr lang="en-US" sz="1361" dirty="0">
                <a:solidFill>
                  <a:srgbClr val="272525"/>
                </a:solidFill>
                <a:latin typeface="Eudoxus Sans" pitchFamily="34" charset="0"/>
                <a:ea typeface="Eudoxus Sans" pitchFamily="34" charset="-122"/>
                <a:cs typeface="Eudoxus Sans" pitchFamily="34" charset="-120"/>
              </a:rPr>
              <a:t>Educating users on the importance of MFA and providing clear guidance on enrollment, usage, and troubleshooting can significantly improve MFA adoption and reduce support requests. Regular training and communication efforts can help users understand the security benefits and develop good MFA habits.</a:t>
            </a:r>
            <a:endParaRPr lang="en-US" sz="1361" dirty="0"/>
          </a:p>
        </p:txBody>
      </p:sp>
      <p:sp>
        <p:nvSpPr>
          <p:cNvPr id="12" name="Shape 8"/>
          <p:cNvSpPr/>
          <p:nvPr/>
        </p:nvSpPr>
        <p:spPr>
          <a:xfrm>
            <a:off x="7509450" y="4676596"/>
            <a:ext cx="604837" cy="21550"/>
          </a:xfrm>
          <a:prstGeom prst="roundRect">
            <a:avLst>
              <a:gd name="adj" fmla="val 336822"/>
            </a:avLst>
          </a:prstGeom>
          <a:solidFill>
            <a:srgbClr val="B2D4E5"/>
          </a:solidFill>
          <a:ln/>
        </p:spPr>
      </p:sp>
      <p:sp>
        <p:nvSpPr>
          <p:cNvPr id="13" name="Shape 9"/>
          <p:cNvSpPr/>
          <p:nvPr/>
        </p:nvSpPr>
        <p:spPr>
          <a:xfrm>
            <a:off x="7120711" y="4493062"/>
            <a:ext cx="388739" cy="388739"/>
          </a:xfrm>
          <a:prstGeom prst="roundRect">
            <a:avLst>
              <a:gd name="adj" fmla="val 18672"/>
            </a:avLst>
          </a:prstGeom>
          <a:solidFill>
            <a:srgbClr val="CCEEFF"/>
          </a:solidFill>
          <a:ln w="7620">
            <a:solidFill>
              <a:srgbClr val="B2D4E5"/>
            </a:solidFill>
            <a:prstDash val="solid"/>
          </a:ln>
        </p:spPr>
      </p:sp>
      <p:sp>
        <p:nvSpPr>
          <p:cNvPr id="14" name="Text 10"/>
          <p:cNvSpPr/>
          <p:nvPr/>
        </p:nvSpPr>
        <p:spPr>
          <a:xfrm>
            <a:off x="7239536" y="4557832"/>
            <a:ext cx="150971" cy="259199"/>
          </a:xfrm>
          <a:prstGeom prst="rect">
            <a:avLst/>
          </a:prstGeom>
          <a:noFill/>
          <a:ln/>
        </p:spPr>
        <p:txBody>
          <a:bodyPr wrap="none" rtlCol="0" anchor="t"/>
          <a:lstStyle/>
          <a:p>
            <a:pPr marL="0" indent="0" algn="ctr">
              <a:lnSpc>
                <a:spcPts val="2041"/>
              </a:lnSpc>
              <a:buNone/>
            </a:pPr>
            <a:r>
              <a:rPr lang="en-US" sz="2041" b="1" dirty="0">
                <a:solidFill>
                  <a:srgbClr val="272525"/>
                </a:solidFill>
                <a:latin typeface="p22-mackinac-pro" pitchFamily="34" charset="0"/>
                <a:ea typeface="p22-mackinac-pro" pitchFamily="34" charset="-122"/>
                <a:cs typeface="p22-mackinac-pro" pitchFamily="34" charset="-120"/>
              </a:rPr>
              <a:t>2</a:t>
            </a:r>
            <a:endParaRPr lang="en-US" sz="2041" dirty="0"/>
          </a:p>
        </p:txBody>
      </p:sp>
      <p:sp>
        <p:nvSpPr>
          <p:cNvPr id="15" name="Text 11"/>
          <p:cNvSpPr/>
          <p:nvPr/>
        </p:nvSpPr>
        <p:spPr>
          <a:xfrm>
            <a:off x="8265557" y="4471511"/>
            <a:ext cx="2906911" cy="269915"/>
          </a:xfrm>
          <a:prstGeom prst="rect">
            <a:avLst/>
          </a:prstGeom>
          <a:noFill/>
          <a:ln/>
        </p:spPr>
        <p:txBody>
          <a:bodyPr wrap="none" rtlCol="0" anchor="t"/>
          <a:lstStyle/>
          <a:p>
            <a:pPr marL="0" indent="0" algn="l">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Centralized Administration</a:t>
            </a:r>
            <a:endParaRPr lang="en-US" sz="1701" dirty="0"/>
          </a:p>
        </p:txBody>
      </p:sp>
      <p:sp>
        <p:nvSpPr>
          <p:cNvPr id="16" name="Text 12"/>
          <p:cNvSpPr/>
          <p:nvPr/>
        </p:nvSpPr>
        <p:spPr>
          <a:xfrm>
            <a:off x="8265557" y="4845010"/>
            <a:ext cx="3769757" cy="2212657"/>
          </a:xfrm>
          <a:prstGeom prst="rect">
            <a:avLst/>
          </a:prstGeom>
          <a:noFill/>
          <a:ln/>
        </p:spPr>
        <p:txBody>
          <a:bodyPr wrap="square" rtlCol="0" anchor="t"/>
          <a:lstStyle/>
          <a:p>
            <a:pPr marL="0" indent="0" algn="l">
              <a:lnSpc>
                <a:spcPts val="2177"/>
              </a:lnSpc>
              <a:buNone/>
            </a:pPr>
            <a:r>
              <a:rPr lang="en-US" sz="1361" dirty="0">
                <a:solidFill>
                  <a:srgbClr val="272525"/>
                </a:solidFill>
                <a:latin typeface="Eudoxus Sans" pitchFamily="34" charset="0"/>
                <a:ea typeface="Eudoxus Sans" pitchFamily="34" charset="-122"/>
                <a:cs typeface="Eudoxus Sans" pitchFamily="34" charset="-120"/>
              </a:rPr>
              <a:t>Implementing a centralized MFA management system allows IT administrators to easily configure, monitor, and maintain MFA settings across the organization. This unified approach helps ensure consistent policy enforcement, streamline user onboarding and offboarding, and facilitate comprehensive reporting and auditing.</a:t>
            </a:r>
            <a:endParaRPr lang="en-US" sz="1361" dirty="0"/>
          </a:p>
        </p:txBody>
      </p:sp>
      <p:sp>
        <p:nvSpPr>
          <p:cNvPr id="17" name="Shape 13"/>
          <p:cNvSpPr/>
          <p:nvPr/>
        </p:nvSpPr>
        <p:spPr>
          <a:xfrm>
            <a:off x="6515874" y="6640413"/>
            <a:ext cx="604837" cy="21550"/>
          </a:xfrm>
          <a:prstGeom prst="roundRect">
            <a:avLst>
              <a:gd name="adj" fmla="val 336822"/>
            </a:avLst>
          </a:prstGeom>
          <a:solidFill>
            <a:srgbClr val="B2D4E5"/>
          </a:solidFill>
          <a:ln/>
        </p:spPr>
      </p:sp>
      <p:sp>
        <p:nvSpPr>
          <p:cNvPr id="18" name="Shape 14"/>
          <p:cNvSpPr/>
          <p:nvPr/>
        </p:nvSpPr>
        <p:spPr>
          <a:xfrm>
            <a:off x="7120711" y="6456878"/>
            <a:ext cx="388739" cy="388739"/>
          </a:xfrm>
          <a:prstGeom prst="roundRect">
            <a:avLst>
              <a:gd name="adj" fmla="val 18672"/>
            </a:avLst>
          </a:prstGeom>
          <a:solidFill>
            <a:srgbClr val="CCEEFF"/>
          </a:solidFill>
          <a:ln w="7620">
            <a:solidFill>
              <a:srgbClr val="B2D4E5"/>
            </a:solidFill>
            <a:prstDash val="solid"/>
          </a:ln>
        </p:spPr>
      </p:sp>
      <p:sp>
        <p:nvSpPr>
          <p:cNvPr id="19" name="Text 15"/>
          <p:cNvSpPr/>
          <p:nvPr/>
        </p:nvSpPr>
        <p:spPr>
          <a:xfrm>
            <a:off x="7237393" y="6521648"/>
            <a:ext cx="155377" cy="259199"/>
          </a:xfrm>
          <a:prstGeom prst="rect">
            <a:avLst/>
          </a:prstGeom>
          <a:noFill/>
          <a:ln/>
        </p:spPr>
        <p:txBody>
          <a:bodyPr wrap="none" rtlCol="0" anchor="t"/>
          <a:lstStyle/>
          <a:p>
            <a:pPr marL="0" indent="0" algn="ctr">
              <a:lnSpc>
                <a:spcPts val="2041"/>
              </a:lnSpc>
              <a:buNone/>
            </a:pPr>
            <a:r>
              <a:rPr lang="en-US" sz="2041" b="1" dirty="0">
                <a:solidFill>
                  <a:srgbClr val="272525"/>
                </a:solidFill>
                <a:latin typeface="p22-mackinac-pro" pitchFamily="34" charset="0"/>
                <a:ea typeface="p22-mackinac-pro" pitchFamily="34" charset="-122"/>
                <a:cs typeface="p22-mackinac-pro" pitchFamily="34" charset="-120"/>
              </a:rPr>
              <a:t>3</a:t>
            </a:r>
            <a:endParaRPr lang="en-US" sz="2041" dirty="0"/>
          </a:p>
        </p:txBody>
      </p:sp>
      <p:sp>
        <p:nvSpPr>
          <p:cNvPr id="20" name="Text 16"/>
          <p:cNvSpPr/>
          <p:nvPr/>
        </p:nvSpPr>
        <p:spPr>
          <a:xfrm>
            <a:off x="3623072" y="6435328"/>
            <a:ext cx="2741533" cy="269915"/>
          </a:xfrm>
          <a:prstGeom prst="rect">
            <a:avLst/>
          </a:prstGeom>
          <a:noFill/>
          <a:ln/>
        </p:spPr>
        <p:txBody>
          <a:bodyPr wrap="none" rtlCol="0" anchor="t"/>
          <a:lstStyle/>
          <a:p>
            <a:pPr marL="0" indent="0" algn="r">
              <a:lnSpc>
                <a:spcPts val="2126"/>
              </a:lnSpc>
              <a:buNone/>
            </a:pPr>
            <a:r>
              <a:rPr lang="en-US" sz="1701" b="1" dirty="0">
                <a:solidFill>
                  <a:srgbClr val="272525"/>
                </a:solidFill>
                <a:latin typeface="p22-mackinac-pro" pitchFamily="34" charset="0"/>
                <a:ea typeface="p22-mackinac-pro" pitchFamily="34" charset="-122"/>
                <a:cs typeface="p22-mackinac-pro" pitchFamily="34" charset="-120"/>
              </a:rPr>
              <a:t>Continuous Improvement</a:t>
            </a:r>
            <a:endParaRPr lang="en-US" sz="1701" dirty="0"/>
          </a:p>
        </p:txBody>
      </p:sp>
      <p:sp>
        <p:nvSpPr>
          <p:cNvPr id="21" name="Text 17"/>
          <p:cNvSpPr/>
          <p:nvPr/>
        </p:nvSpPr>
        <p:spPr>
          <a:xfrm>
            <a:off x="2594967" y="6808827"/>
            <a:ext cx="3769638" cy="2489240"/>
          </a:xfrm>
          <a:prstGeom prst="rect">
            <a:avLst/>
          </a:prstGeom>
          <a:noFill/>
          <a:ln/>
        </p:spPr>
        <p:txBody>
          <a:bodyPr wrap="square" rtlCol="0" anchor="t"/>
          <a:lstStyle/>
          <a:p>
            <a:pPr marL="0" indent="0" algn="r">
              <a:lnSpc>
                <a:spcPts val="2177"/>
              </a:lnSpc>
              <a:buNone/>
            </a:pPr>
            <a:r>
              <a:rPr lang="en-US" sz="1361" dirty="0">
                <a:solidFill>
                  <a:srgbClr val="272525"/>
                </a:solidFill>
                <a:latin typeface="Eudoxus Sans" pitchFamily="34" charset="0"/>
                <a:ea typeface="Eudoxus Sans" pitchFamily="34" charset="-122"/>
                <a:cs typeface="Eudoxus Sans" pitchFamily="34" charset="-120"/>
              </a:rPr>
              <a:t>Regularly reviewing and updating MFA policies, authentication methods, and supporting technologies is crucial to maintaining the effectiveness of the MFA implementation. Staying informed about emerging security threats, industry best practices, and user feedback can help organizations continuously optimize their MFA strategy.</a:t>
            </a:r>
            <a:endParaRPr lang="en-US" sz="136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10056733"/>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14630400" cy="2160270"/>
          </a:xfrm>
          <a:prstGeom prst="rect">
            <a:avLst/>
          </a:prstGeom>
        </p:spPr>
      </p:pic>
      <p:sp>
        <p:nvSpPr>
          <p:cNvPr id="5" name="Text 1"/>
          <p:cNvSpPr/>
          <p:nvPr/>
        </p:nvSpPr>
        <p:spPr>
          <a:xfrm>
            <a:off x="2594967" y="2635448"/>
            <a:ext cx="9440347" cy="1080135"/>
          </a:xfrm>
          <a:prstGeom prst="rect">
            <a:avLst/>
          </a:prstGeom>
          <a:noFill/>
          <a:ln/>
        </p:spPr>
        <p:txBody>
          <a:bodyPr wrap="square" rtlCol="0" anchor="t"/>
          <a:lstStyle/>
          <a:p>
            <a:pPr marL="0" indent="0">
              <a:lnSpc>
                <a:spcPts val="4253"/>
              </a:lnSpc>
              <a:buNone/>
            </a:pPr>
            <a:r>
              <a:rPr lang="en-US" sz="3402" b="1" dirty="0">
                <a:solidFill>
                  <a:srgbClr val="000000"/>
                </a:solidFill>
                <a:latin typeface="p22-mackinac-pro" pitchFamily="34" charset="0"/>
                <a:ea typeface="p22-mackinac-pro" pitchFamily="34" charset="-122"/>
                <a:cs typeface="p22-mackinac-pro" pitchFamily="34" charset="-120"/>
              </a:rPr>
              <a:t>Integrating MFA with Other Security Measures</a:t>
            </a:r>
            <a:endParaRPr lang="en-US" sz="3402" dirty="0"/>
          </a:p>
        </p:txBody>
      </p:sp>
      <p:sp>
        <p:nvSpPr>
          <p:cNvPr id="6" name="Shape 2"/>
          <p:cNvSpPr/>
          <p:nvPr/>
        </p:nvSpPr>
        <p:spPr>
          <a:xfrm>
            <a:off x="2594967" y="3974783"/>
            <a:ext cx="9440347" cy="5606772"/>
          </a:xfrm>
          <a:prstGeom prst="roundRect">
            <a:avLst>
              <a:gd name="adj" fmla="val 1295"/>
            </a:avLst>
          </a:prstGeom>
          <a:noFill/>
          <a:ln w="7620">
            <a:solidFill>
              <a:srgbClr val="000000">
                <a:alpha val="8000"/>
              </a:srgbClr>
            </a:solidFill>
            <a:prstDash val="solid"/>
          </a:ln>
        </p:spPr>
      </p:sp>
      <p:sp>
        <p:nvSpPr>
          <p:cNvPr id="7" name="Shape 3"/>
          <p:cNvSpPr/>
          <p:nvPr/>
        </p:nvSpPr>
        <p:spPr>
          <a:xfrm>
            <a:off x="2602587" y="3982402"/>
            <a:ext cx="9425107" cy="1605320"/>
          </a:xfrm>
          <a:prstGeom prst="rect">
            <a:avLst/>
          </a:prstGeom>
          <a:solidFill>
            <a:srgbClr val="FFFFFF">
              <a:alpha val="4000"/>
            </a:srgbClr>
          </a:solidFill>
          <a:ln/>
        </p:spPr>
      </p:sp>
      <p:sp>
        <p:nvSpPr>
          <p:cNvPr id="8" name="Text 4"/>
          <p:cNvSpPr/>
          <p:nvPr/>
        </p:nvSpPr>
        <p:spPr>
          <a:xfrm>
            <a:off x="2775466" y="4093607"/>
            <a:ext cx="4363164" cy="276582"/>
          </a:xfrm>
          <a:prstGeom prst="rect">
            <a:avLst/>
          </a:prstGeom>
          <a:noFill/>
          <a:ln/>
        </p:spPr>
        <p:txBody>
          <a:bodyPr wrap="none" rtlCol="0" anchor="t"/>
          <a:lstStyle/>
          <a:p>
            <a:pPr marL="0" indent="0">
              <a:lnSpc>
                <a:spcPts val="2177"/>
              </a:lnSpc>
              <a:buNone/>
            </a:pPr>
            <a:r>
              <a:rPr lang="en-US" sz="1361" dirty="0">
                <a:solidFill>
                  <a:srgbClr val="272525"/>
                </a:solidFill>
                <a:latin typeface="Eudoxus Sans" pitchFamily="34" charset="0"/>
                <a:ea typeface="Eudoxus Sans" pitchFamily="34" charset="-122"/>
                <a:cs typeface="Eudoxus Sans" pitchFamily="34" charset="-120"/>
              </a:rPr>
              <a:t>Identity and Access Management (IAM)</a:t>
            </a:r>
            <a:endParaRPr lang="en-US" sz="1361" dirty="0"/>
          </a:p>
        </p:txBody>
      </p:sp>
      <p:sp>
        <p:nvSpPr>
          <p:cNvPr id="9" name="Text 5"/>
          <p:cNvSpPr/>
          <p:nvPr/>
        </p:nvSpPr>
        <p:spPr>
          <a:xfrm>
            <a:off x="7491770" y="4093607"/>
            <a:ext cx="4363164" cy="1382911"/>
          </a:xfrm>
          <a:prstGeom prst="rect">
            <a:avLst/>
          </a:prstGeom>
          <a:noFill/>
          <a:ln/>
        </p:spPr>
        <p:txBody>
          <a:bodyPr wrap="square" rtlCol="0" anchor="t"/>
          <a:lstStyle/>
          <a:p>
            <a:pPr marL="0" indent="0">
              <a:lnSpc>
                <a:spcPts val="2177"/>
              </a:lnSpc>
              <a:buNone/>
            </a:pPr>
            <a:r>
              <a:rPr lang="en-US" sz="1361" dirty="0">
                <a:solidFill>
                  <a:srgbClr val="272525"/>
                </a:solidFill>
                <a:latin typeface="Eudoxus Sans" pitchFamily="34" charset="0"/>
                <a:ea typeface="Eudoxus Sans" pitchFamily="34" charset="-122"/>
                <a:cs typeface="Eudoxus Sans" pitchFamily="34" charset="-120"/>
              </a:rPr>
              <a:t>Integrating MFA with IAM solutions ensures that access to critical resources is protected by strong authentication and authorization controls, providing a comprehensive security framework for user identities.</a:t>
            </a:r>
            <a:endParaRPr lang="en-US" sz="1361" dirty="0"/>
          </a:p>
        </p:txBody>
      </p:sp>
      <p:sp>
        <p:nvSpPr>
          <p:cNvPr id="10" name="Shape 6"/>
          <p:cNvSpPr/>
          <p:nvPr/>
        </p:nvSpPr>
        <p:spPr>
          <a:xfrm>
            <a:off x="2602587" y="5587722"/>
            <a:ext cx="9425107" cy="1328737"/>
          </a:xfrm>
          <a:prstGeom prst="rect">
            <a:avLst/>
          </a:prstGeom>
          <a:solidFill>
            <a:srgbClr val="000000">
              <a:alpha val="4000"/>
            </a:srgbClr>
          </a:solidFill>
          <a:ln/>
        </p:spPr>
      </p:sp>
      <p:sp>
        <p:nvSpPr>
          <p:cNvPr id="11" name="Text 7"/>
          <p:cNvSpPr/>
          <p:nvPr/>
        </p:nvSpPr>
        <p:spPr>
          <a:xfrm>
            <a:off x="2775466" y="5698927"/>
            <a:ext cx="4363164" cy="276582"/>
          </a:xfrm>
          <a:prstGeom prst="rect">
            <a:avLst/>
          </a:prstGeom>
          <a:noFill/>
          <a:ln/>
        </p:spPr>
        <p:txBody>
          <a:bodyPr wrap="none" rtlCol="0" anchor="t"/>
          <a:lstStyle/>
          <a:p>
            <a:pPr marL="0" indent="0">
              <a:lnSpc>
                <a:spcPts val="2177"/>
              </a:lnSpc>
              <a:buNone/>
            </a:pPr>
            <a:r>
              <a:rPr lang="en-US" sz="1361" dirty="0">
                <a:solidFill>
                  <a:srgbClr val="272525"/>
                </a:solidFill>
                <a:latin typeface="Eudoxus Sans" pitchFamily="34" charset="0"/>
                <a:ea typeface="Eudoxus Sans" pitchFamily="34" charset="-122"/>
                <a:cs typeface="Eudoxus Sans" pitchFamily="34" charset="-120"/>
              </a:rPr>
              <a:t>Privileged Access Management (PAM)</a:t>
            </a:r>
            <a:endParaRPr lang="en-US" sz="1361" dirty="0"/>
          </a:p>
        </p:txBody>
      </p:sp>
      <p:sp>
        <p:nvSpPr>
          <p:cNvPr id="12" name="Text 8"/>
          <p:cNvSpPr/>
          <p:nvPr/>
        </p:nvSpPr>
        <p:spPr>
          <a:xfrm>
            <a:off x="7491770" y="5698927"/>
            <a:ext cx="4363164" cy="1106329"/>
          </a:xfrm>
          <a:prstGeom prst="rect">
            <a:avLst/>
          </a:prstGeom>
          <a:noFill/>
          <a:ln/>
        </p:spPr>
        <p:txBody>
          <a:bodyPr wrap="square" rtlCol="0" anchor="t"/>
          <a:lstStyle/>
          <a:p>
            <a:pPr marL="0" indent="0">
              <a:lnSpc>
                <a:spcPts val="2177"/>
              </a:lnSpc>
              <a:buNone/>
            </a:pPr>
            <a:r>
              <a:rPr lang="en-US" sz="1361" dirty="0">
                <a:solidFill>
                  <a:srgbClr val="272525"/>
                </a:solidFill>
                <a:latin typeface="Eudoxus Sans" pitchFamily="34" charset="0"/>
                <a:ea typeface="Eudoxus Sans" pitchFamily="34" charset="-122"/>
                <a:cs typeface="Eudoxus Sans" pitchFamily="34" charset="-120"/>
              </a:rPr>
              <a:t>Applying MFA to privileged accounts, such as administrators and executives, adds an extra layer of security to high-risk access, reducing the potential impact of compromised credentials.</a:t>
            </a:r>
            <a:endParaRPr lang="en-US" sz="1361" dirty="0"/>
          </a:p>
        </p:txBody>
      </p:sp>
      <p:sp>
        <p:nvSpPr>
          <p:cNvPr id="13" name="Shape 9"/>
          <p:cNvSpPr/>
          <p:nvPr/>
        </p:nvSpPr>
        <p:spPr>
          <a:xfrm>
            <a:off x="2602587" y="6916460"/>
            <a:ext cx="9425107" cy="1328737"/>
          </a:xfrm>
          <a:prstGeom prst="rect">
            <a:avLst/>
          </a:prstGeom>
          <a:solidFill>
            <a:srgbClr val="FFFFFF">
              <a:alpha val="4000"/>
            </a:srgbClr>
          </a:solidFill>
          <a:ln/>
        </p:spPr>
      </p:sp>
      <p:sp>
        <p:nvSpPr>
          <p:cNvPr id="14" name="Text 10"/>
          <p:cNvSpPr/>
          <p:nvPr/>
        </p:nvSpPr>
        <p:spPr>
          <a:xfrm>
            <a:off x="2775466" y="7027664"/>
            <a:ext cx="4363164" cy="276582"/>
          </a:xfrm>
          <a:prstGeom prst="rect">
            <a:avLst/>
          </a:prstGeom>
          <a:noFill/>
          <a:ln/>
        </p:spPr>
        <p:txBody>
          <a:bodyPr wrap="none" rtlCol="0" anchor="t"/>
          <a:lstStyle/>
          <a:p>
            <a:pPr marL="0" indent="0">
              <a:lnSpc>
                <a:spcPts val="2177"/>
              </a:lnSpc>
              <a:buNone/>
            </a:pPr>
            <a:r>
              <a:rPr lang="en-US" sz="1361" dirty="0">
                <a:solidFill>
                  <a:srgbClr val="272525"/>
                </a:solidFill>
                <a:latin typeface="Eudoxus Sans" pitchFamily="34" charset="0"/>
                <a:ea typeface="Eudoxus Sans" pitchFamily="34" charset="-122"/>
                <a:cs typeface="Eudoxus Sans" pitchFamily="34" charset="-120"/>
              </a:rPr>
              <a:t>Security Information and Event Management (SIEM)</a:t>
            </a:r>
            <a:endParaRPr lang="en-US" sz="1361" dirty="0"/>
          </a:p>
        </p:txBody>
      </p:sp>
      <p:sp>
        <p:nvSpPr>
          <p:cNvPr id="15" name="Text 11"/>
          <p:cNvSpPr/>
          <p:nvPr/>
        </p:nvSpPr>
        <p:spPr>
          <a:xfrm>
            <a:off x="7491770" y="7027664"/>
            <a:ext cx="4363164" cy="1106329"/>
          </a:xfrm>
          <a:prstGeom prst="rect">
            <a:avLst/>
          </a:prstGeom>
          <a:noFill/>
          <a:ln/>
        </p:spPr>
        <p:txBody>
          <a:bodyPr wrap="square" rtlCol="0" anchor="t"/>
          <a:lstStyle/>
          <a:p>
            <a:pPr marL="0" indent="0">
              <a:lnSpc>
                <a:spcPts val="2177"/>
              </a:lnSpc>
              <a:buNone/>
            </a:pPr>
            <a:r>
              <a:rPr lang="en-US" sz="1361" dirty="0">
                <a:solidFill>
                  <a:srgbClr val="272525"/>
                </a:solidFill>
                <a:latin typeface="Eudoxus Sans" pitchFamily="34" charset="0"/>
                <a:ea typeface="Eudoxus Sans" pitchFamily="34" charset="-122"/>
                <a:cs typeface="Eudoxus Sans" pitchFamily="34" charset="-120"/>
              </a:rPr>
              <a:t>Integrating MFA logs and activity data with a SIEM system enables organizations to monitor and analyze security events, detect anomalies, and respond to potential threats more effectively.</a:t>
            </a:r>
            <a:endParaRPr lang="en-US" sz="1361" dirty="0"/>
          </a:p>
        </p:txBody>
      </p:sp>
      <p:sp>
        <p:nvSpPr>
          <p:cNvPr id="16" name="Shape 12"/>
          <p:cNvSpPr/>
          <p:nvPr/>
        </p:nvSpPr>
        <p:spPr>
          <a:xfrm>
            <a:off x="2602587" y="8245197"/>
            <a:ext cx="9425107" cy="1328737"/>
          </a:xfrm>
          <a:prstGeom prst="rect">
            <a:avLst/>
          </a:prstGeom>
          <a:solidFill>
            <a:srgbClr val="000000">
              <a:alpha val="4000"/>
            </a:srgbClr>
          </a:solidFill>
          <a:ln/>
        </p:spPr>
      </p:sp>
      <p:sp>
        <p:nvSpPr>
          <p:cNvPr id="17" name="Text 13"/>
          <p:cNvSpPr/>
          <p:nvPr/>
        </p:nvSpPr>
        <p:spPr>
          <a:xfrm>
            <a:off x="2775466" y="8356402"/>
            <a:ext cx="4363164" cy="276582"/>
          </a:xfrm>
          <a:prstGeom prst="rect">
            <a:avLst/>
          </a:prstGeom>
          <a:noFill/>
          <a:ln/>
        </p:spPr>
        <p:txBody>
          <a:bodyPr wrap="none" rtlCol="0" anchor="t"/>
          <a:lstStyle/>
          <a:p>
            <a:pPr marL="0" indent="0">
              <a:lnSpc>
                <a:spcPts val="2177"/>
              </a:lnSpc>
              <a:buNone/>
            </a:pPr>
            <a:r>
              <a:rPr lang="en-US" sz="1361" dirty="0">
                <a:solidFill>
                  <a:srgbClr val="272525"/>
                </a:solidFill>
                <a:latin typeface="Eudoxus Sans" pitchFamily="34" charset="0"/>
                <a:ea typeface="Eudoxus Sans" pitchFamily="34" charset="-122"/>
                <a:cs typeface="Eudoxus Sans" pitchFamily="34" charset="-120"/>
              </a:rPr>
              <a:t>Endpoint Protection</a:t>
            </a:r>
            <a:endParaRPr lang="en-US" sz="1361" dirty="0"/>
          </a:p>
        </p:txBody>
      </p:sp>
      <p:sp>
        <p:nvSpPr>
          <p:cNvPr id="18" name="Text 14"/>
          <p:cNvSpPr/>
          <p:nvPr/>
        </p:nvSpPr>
        <p:spPr>
          <a:xfrm>
            <a:off x="7491770" y="8356402"/>
            <a:ext cx="4363164" cy="1106329"/>
          </a:xfrm>
          <a:prstGeom prst="rect">
            <a:avLst/>
          </a:prstGeom>
          <a:noFill/>
          <a:ln/>
        </p:spPr>
        <p:txBody>
          <a:bodyPr wrap="square" rtlCol="0" anchor="t"/>
          <a:lstStyle/>
          <a:p>
            <a:pPr marL="0" indent="0">
              <a:lnSpc>
                <a:spcPts val="2177"/>
              </a:lnSpc>
              <a:buNone/>
            </a:pPr>
            <a:r>
              <a:rPr lang="en-US" sz="1361" dirty="0">
                <a:solidFill>
                  <a:srgbClr val="272525"/>
                </a:solidFill>
                <a:latin typeface="Eudoxus Sans" pitchFamily="34" charset="0"/>
                <a:ea typeface="Eudoxus Sans" pitchFamily="34" charset="-122"/>
                <a:cs typeface="Eudoxus Sans" pitchFamily="34" charset="-120"/>
              </a:rPr>
              <a:t>Combining MFA with endpoint security solutions, such as antivirus and anti-malware software, helps prevent unauthorized access to devices and protect against malware that may target user credentials.</a:t>
            </a:r>
            <a:endParaRPr lang="en-US" sz="1361"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1538</Words>
  <Application>Microsoft Office PowerPoint</Application>
  <PresentationFormat>Custom</PresentationFormat>
  <Paragraphs>83</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Eudoxus Sans</vt:lpstr>
      <vt:lpstr>p22-mackinac-pro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Anurag Singh Yadav</cp:lastModifiedBy>
  <cp:revision>2</cp:revision>
  <dcterms:created xsi:type="dcterms:W3CDTF">2024-07-20T08:30:17Z</dcterms:created>
  <dcterms:modified xsi:type="dcterms:W3CDTF">2024-07-20T08:31:44Z</dcterms:modified>
</cp:coreProperties>
</file>